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59" r:id="rId5"/>
    <p:sldId id="289" r:id="rId6"/>
    <p:sldId id="285" r:id="rId7"/>
    <p:sldId id="279" r:id="rId8"/>
    <p:sldId id="301" r:id="rId9"/>
    <p:sldId id="302" r:id="rId10"/>
    <p:sldId id="303" r:id="rId11"/>
    <p:sldId id="304" r:id="rId12"/>
    <p:sldId id="305" r:id="rId13"/>
    <p:sldId id="306" r:id="rId14"/>
    <p:sldId id="307" r:id="rId15"/>
    <p:sldId id="308" r:id="rId16"/>
    <p:sldId id="293" r:id="rId17"/>
    <p:sldId id="298" r:id="rId18"/>
    <p:sldId id="267" r:id="rId19"/>
    <p:sldId id="300" r:id="rId20"/>
    <p:sldId id="266" r:id="rId21"/>
    <p:sldId id="278" r:id="rId22"/>
    <p:sldId id="294" r:id="rId23"/>
    <p:sldId id="291" r:id="rId24"/>
    <p:sldId id="268" r:id="rId25"/>
    <p:sldId id="265" r:id="rId26"/>
    <p:sldId id="309" r:id="rId27"/>
    <p:sldId id="26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365" autoAdjust="0"/>
    <p:restoredTop sz="94660"/>
  </p:normalViewPr>
  <p:slideViewPr>
    <p:cSldViewPr snapToGrid="0">
      <p:cViewPr varScale="1">
        <p:scale>
          <a:sx n="54" d="100"/>
          <a:sy n="54" d="100"/>
        </p:scale>
        <p:origin x="64" y="328"/>
      </p:cViewPr>
      <p:guideLst/>
    </p:cSldViewPr>
  </p:slideViewPr>
  <p:notesTextViewPr>
    <p:cViewPr>
      <p:scale>
        <a:sx n="1" d="1"/>
        <a:sy n="1" d="1"/>
      </p:scale>
      <p:origin x="0" y="0"/>
    </p:cViewPr>
  </p:notesTextViewPr>
  <p:sorterViewPr>
    <p:cViewPr varScale="1">
      <p:scale>
        <a:sx n="100" d="100"/>
        <a:sy n="100" d="100"/>
      </p:scale>
      <p:origin x="0" y="-83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C2FD80-D435-4673-AB5D-65118D2E7F32}"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215B-D1E0-4B02-944E-C915E98B929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658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C2FD80-D435-4673-AB5D-65118D2E7F32}"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215B-D1E0-4B02-944E-C915E98B929A}" type="slidenum">
              <a:rPr lang="en-US" smtClean="0"/>
              <a:t>‹#›</a:t>
            </a:fld>
            <a:endParaRPr lang="en-US"/>
          </a:p>
        </p:txBody>
      </p:sp>
    </p:spTree>
    <p:extLst>
      <p:ext uri="{BB962C8B-B14F-4D97-AF65-F5344CB8AC3E}">
        <p14:creationId xmlns:p14="http://schemas.microsoft.com/office/powerpoint/2010/main" val="162458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C2FD80-D435-4673-AB5D-65118D2E7F32}"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215B-D1E0-4B02-944E-C915E98B929A}" type="slidenum">
              <a:rPr lang="en-US" smtClean="0"/>
              <a:t>‹#›</a:t>
            </a:fld>
            <a:endParaRPr lang="en-US"/>
          </a:p>
        </p:txBody>
      </p:sp>
    </p:spTree>
    <p:extLst>
      <p:ext uri="{BB962C8B-B14F-4D97-AF65-F5344CB8AC3E}">
        <p14:creationId xmlns:p14="http://schemas.microsoft.com/office/powerpoint/2010/main" val="136499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C2FD80-D435-4673-AB5D-65118D2E7F32}"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215B-D1E0-4B02-944E-C915E98B929A}" type="slidenum">
              <a:rPr lang="en-US" smtClean="0"/>
              <a:t>‹#›</a:t>
            </a:fld>
            <a:endParaRPr lang="en-US"/>
          </a:p>
        </p:txBody>
      </p:sp>
    </p:spTree>
    <p:extLst>
      <p:ext uri="{BB962C8B-B14F-4D97-AF65-F5344CB8AC3E}">
        <p14:creationId xmlns:p14="http://schemas.microsoft.com/office/powerpoint/2010/main" val="50902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C2FD80-D435-4673-AB5D-65118D2E7F32}"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F215B-D1E0-4B02-944E-C915E98B929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975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C2FD80-D435-4673-AB5D-65118D2E7F32}"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F215B-D1E0-4B02-944E-C915E98B929A}" type="slidenum">
              <a:rPr lang="en-US" smtClean="0"/>
              <a:t>‹#›</a:t>
            </a:fld>
            <a:endParaRPr lang="en-US"/>
          </a:p>
        </p:txBody>
      </p:sp>
    </p:spTree>
    <p:extLst>
      <p:ext uri="{BB962C8B-B14F-4D97-AF65-F5344CB8AC3E}">
        <p14:creationId xmlns:p14="http://schemas.microsoft.com/office/powerpoint/2010/main" val="262319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C2FD80-D435-4673-AB5D-65118D2E7F32}"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F215B-D1E0-4B02-944E-C915E98B929A}" type="slidenum">
              <a:rPr lang="en-US" smtClean="0"/>
              <a:t>‹#›</a:t>
            </a:fld>
            <a:endParaRPr lang="en-US"/>
          </a:p>
        </p:txBody>
      </p:sp>
    </p:spTree>
    <p:extLst>
      <p:ext uri="{BB962C8B-B14F-4D97-AF65-F5344CB8AC3E}">
        <p14:creationId xmlns:p14="http://schemas.microsoft.com/office/powerpoint/2010/main" val="2619753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C2FD80-D435-4673-AB5D-65118D2E7F32}"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F215B-D1E0-4B02-944E-C915E98B929A}" type="slidenum">
              <a:rPr lang="en-US" smtClean="0"/>
              <a:t>‹#›</a:t>
            </a:fld>
            <a:endParaRPr lang="en-US"/>
          </a:p>
        </p:txBody>
      </p:sp>
    </p:spTree>
    <p:extLst>
      <p:ext uri="{BB962C8B-B14F-4D97-AF65-F5344CB8AC3E}">
        <p14:creationId xmlns:p14="http://schemas.microsoft.com/office/powerpoint/2010/main" val="254955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AC2FD80-D435-4673-AB5D-65118D2E7F32}" type="datetimeFigureOut">
              <a:rPr lang="en-US" smtClean="0"/>
              <a:t>12/12/2023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4CF215B-D1E0-4B02-944E-C915E98B929A}" type="slidenum">
              <a:rPr lang="en-US" smtClean="0"/>
              <a:t>‹#›</a:t>
            </a:fld>
            <a:endParaRPr lang="en-US"/>
          </a:p>
        </p:txBody>
      </p:sp>
    </p:spTree>
    <p:extLst>
      <p:ext uri="{BB962C8B-B14F-4D97-AF65-F5344CB8AC3E}">
        <p14:creationId xmlns:p14="http://schemas.microsoft.com/office/powerpoint/2010/main" val="198995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AC2FD80-D435-4673-AB5D-65118D2E7F32}" type="datetimeFigureOut">
              <a:rPr lang="en-US" smtClean="0"/>
              <a:t>12/12/2023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CF215B-D1E0-4B02-944E-C915E98B929A}" type="slidenum">
              <a:rPr lang="en-US" smtClean="0"/>
              <a:t>‹#›</a:t>
            </a:fld>
            <a:endParaRPr lang="en-US"/>
          </a:p>
        </p:txBody>
      </p:sp>
    </p:spTree>
    <p:extLst>
      <p:ext uri="{BB962C8B-B14F-4D97-AF65-F5344CB8AC3E}">
        <p14:creationId xmlns:p14="http://schemas.microsoft.com/office/powerpoint/2010/main" val="396125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C2FD80-D435-4673-AB5D-65118D2E7F32}"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F215B-D1E0-4B02-944E-C915E98B929A}" type="slidenum">
              <a:rPr lang="en-US" smtClean="0"/>
              <a:t>‹#›</a:t>
            </a:fld>
            <a:endParaRPr lang="en-US"/>
          </a:p>
        </p:txBody>
      </p:sp>
    </p:spTree>
    <p:extLst>
      <p:ext uri="{BB962C8B-B14F-4D97-AF65-F5344CB8AC3E}">
        <p14:creationId xmlns:p14="http://schemas.microsoft.com/office/powerpoint/2010/main" val="85098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AC2FD80-D435-4673-AB5D-65118D2E7F32}" type="datetimeFigureOut">
              <a:rPr lang="en-US" smtClean="0"/>
              <a:t>12/12/2023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4CF215B-D1E0-4B02-944E-C915E98B929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2226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upstreaminvestments.org/" TargetMode="External"/><Relationship Id="rId2" Type="http://schemas.openxmlformats.org/officeDocument/2006/relationships/hyperlink" Target="http://www.evidenceonhomelessness.com/evidence-ba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Chuck.Mottern@sonoma-county.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33DB3-0C52-4EB9-89DC-40FF7772990D}"/>
              </a:ext>
            </a:extLst>
          </p:cNvPr>
          <p:cNvSpPr>
            <a:spLocks noGrp="1"/>
          </p:cNvSpPr>
          <p:nvPr>
            <p:ph type="title"/>
          </p:nvPr>
        </p:nvSpPr>
        <p:spPr>
          <a:xfrm>
            <a:off x="1066800" y="2601637"/>
            <a:ext cx="10058400" cy="2179812"/>
          </a:xfrm>
        </p:spPr>
        <p:txBody>
          <a:bodyPr>
            <a:normAutofit fontScale="90000"/>
          </a:bodyPr>
          <a:lstStyle/>
          <a:p>
            <a:pPr algn="ctr"/>
            <a:r>
              <a:rPr lang="en-US" sz="4400" b="1" dirty="0">
                <a:solidFill>
                  <a:schemeClr val="dk1"/>
                </a:solidFill>
              </a:rPr>
              <a:t>Homelessness Services Notice of Funding Availability (NOFA)</a:t>
            </a:r>
            <a:br>
              <a:rPr lang="en-US" sz="4400" b="1" dirty="0">
                <a:solidFill>
                  <a:schemeClr val="dk1"/>
                </a:solidFill>
              </a:rPr>
            </a:br>
            <a:r>
              <a:rPr lang="en-US" sz="4400" b="1" dirty="0">
                <a:solidFill>
                  <a:schemeClr val="dk1"/>
                </a:solidFill>
              </a:rPr>
              <a:t>Technical Assistance Workshop</a:t>
            </a:r>
            <a:br>
              <a:rPr lang="en-US" sz="4400" b="1" dirty="0">
                <a:solidFill>
                  <a:schemeClr val="dk1"/>
                </a:solidFill>
              </a:rPr>
            </a:br>
            <a:r>
              <a:rPr lang="en-US" sz="4400" b="1" dirty="0">
                <a:solidFill>
                  <a:schemeClr val="dk1"/>
                </a:solidFill>
              </a:rPr>
              <a:t>FY 2024-2025 Funding Cycle</a:t>
            </a:r>
            <a:endParaRPr lang="en-US" sz="4400" dirty="0"/>
          </a:p>
        </p:txBody>
      </p:sp>
      <p:pic>
        <p:nvPicPr>
          <p:cNvPr id="3" name="Picture 2">
            <a:extLst>
              <a:ext uri="{FF2B5EF4-FFF2-40B4-BE49-F238E27FC236}">
                <a16:creationId xmlns:a16="http://schemas.microsoft.com/office/drawing/2014/main" id="{BD557D6B-DF7C-2D16-FC58-352BC8F48F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90951" y="180218"/>
            <a:ext cx="1428115" cy="1428115"/>
          </a:xfrm>
          <a:prstGeom prst="rect">
            <a:avLst/>
          </a:prstGeom>
          <a:noFill/>
        </p:spPr>
      </p:pic>
      <p:sp>
        <p:nvSpPr>
          <p:cNvPr id="6" name="TextBox 5">
            <a:extLst>
              <a:ext uri="{FF2B5EF4-FFF2-40B4-BE49-F238E27FC236}">
                <a16:creationId xmlns:a16="http://schemas.microsoft.com/office/drawing/2014/main" id="{31DFD8DE-AACB-A750-9654-A6F4B4956C08}"/>
              </a:ext>
            </a:extLst>
          </p:cNvPr>
          <p:cNvSpPr txBox="1"/>
          <p:nvPr/>
        </p:nvSpPr>
        <p:spPr>
          <a:xfrm>
            <a:off x="2752734" y="324836"/>
            <a:ext cx="6096000" cy="1323439"/>
          </a:xfrm>
          <a:prstGeom prst="rect">
            <a:avLst/>
          </a:prstGeom>
          <a:noFill/>
        </p:spPr>
        <p:txBody>
          <a:bodyPr wrap="square">
            <a:spAutoFit/>
          </a:bodyPr>
          <a:lstStyle/>
          <a:p>
            <a:pPr marL="0" marR="0" algn="ct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County of Sonoma</a:t>
            </a:r>
          </a:p>
          <a:p>
            <a:pPr marL="0" marR="0" algn="ctr"/>
            <a:r>
              <a:rPr lang="en-US" sz="2000" b="1" dirty="0">
                <a:latin typeface="Calibri" panose="020F0502020204030204" pitchFamily="34" charset="0"/>
                <a:ea typeface="Times New Roman" panose="02020603050405020304" pitchFamily="18" charset="0"/>
                <a:cs typeface="Times New Roman" panose="02020603050405020304" pitchFamily="18" charset="0"/>
              </a:rPr>
              <a:t>Department of Health Services</a:t>
            </a:r>
          </a:p>
          <a:p>
            <a:pPr marL="0" marR="0" algn="ctr"/>
            <a:r>
              <a:rPr lang="en-US" sz="2000" b="1" dirty="0">
                <a:latin typeface="Calibri" panose="020F0502020204030204" pitchFamily="34" charset="0"/>
                <a:ea typeface="Times New Roman" panose="02020603050405020304" pitchFamily="18" charset="0"/>
                <a:cs typeface="Times New Roman" panose="02020603050405020304" pitchFamily="18" charset="0"/>
              </a:rPr>
              <a:t>Sonoma County Homeless Coalition</a:t>
            </a:r>
          </a:p>
          <a:p>
            <a:pPr marL="0" marR="0" algn="ct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Ending Homelessness Team</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Picture 6" descr="Logo, company name&#10;&#10;Description automatically generated">
            <a:extLst>
              <a:ext uri="{FF2B5EF4-FFF2-40B4-BE49-F238E27FC236}">
                <a16:creationId xmlns:a16="http://schemas.microsoft.com/office/drawing/2014/main" id="{8EC86ABE-97A1-0E15-437B-381264B1EC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77846" y="459936"/>
            <a:ext cx="2697480" cy="868680"/>
          </a:xfrm>
          <a:prstGeom prst="rect">
            <a:avLst/>
          </a:prstGeom>
          <a:noFill/>
          <a:ln>
            <a:noFill/>
          </a:ln>
        </p:spPr>
      </p:pic>
    </p:spTree>
    <p:extLst>
      <p:ext uri="{BB962C8B-B14F-4D97-AF65-F5344CB8AC3E}">
        <p14:creationId xmlns:p14="http://schemas.microsoft.com/office/powerpoint/2010/main" val="1018491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0"/>
            <a:ext cx="10058400" cy="1450757"/>
          </a:xfrm>
        </p:spPr>
        <p:txBody>
          <a:bodyPr>
            <a:normAutofit/>
          </a:bodyPr>
          <a:lstStyle/>
          <a:p>
            <a:r>
              <a:rPr lang="en-US" sz="4400" b="1" dirty="0"/>
              <a:t>FY 2024-2025 Funding Priorities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2124075"/>
            <a:ext cx="11096305" cy="3914775"/>
          </a:xfrm>
        </p:spPr>
        <p:txBody>
          <a:bodyPr>
            <a:normAutofit/>
          </a:bodyPr>
          <a:lstStyle/>
          <a:p>
            <a:pPr marL="0" marR="0">
              <a:lnSpc>
                <a:spcPct val="107000"/>
              </a:lnSpc>
              <a:spcBef>
                <a:spcPts val="0"/>
              </a:spcBef>
              <a:spcAft>
                <a:spcPts val="800"/>
              </a:spcAf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Additionally, core values in all projects should include:</a:t>
            </a:r>
          </a:p>
          <a:p>
            <a:pPr marL="635508" lvl="1" indent="-342900">
              <a:lnSpc>
                <a:spcPct val="107000"/>
              </a:lnSpc>
              <a:spcBef>
                <a:spcPts val="0"/>
              </a:spcBef>
              <a:spcAft>
                <a:spcPts val="6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Compliance with the funding requirements of </a:t>
            </a:r>
            <a:r>
              <a:rPr lang="en-US" sz="2000" b="1" kern="100" dirty="0">
                <a:latin typeface="Calibri" panose="020F0502020204030204" pitchFamily="34" charset="0"/>
                <a:cs typeface="Times New Roman" panose="02020603050405020304" pitchFamily="18" charset="0"/>
              </a:rPr>
              <a:t>Housing First </a:t>
            </a:r>
            <a:r>
              <a:rPr lang="en-US" sz="2000" kern="100" dirty="0">
                <a:latin typeface="Calibri" panose="020F0502020204030204" pitchFamily="34" charset="0"/>
                <a:cs typeface="Times New Roman" panose="02020603050405020304" pitchFamily="18" charset="0"/>
              </a:rPr>
              <a:t>in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California (Health and Safety Code Section 50234[f]), which includes delivery of programs and services in a low-barrier, trauma-informed, and culturally responsive manner.</a:t>
            </a:r>
          </a:p>
          <a:p>
            <a:pPr marL="635508" lvl="1" indent="-342900">
              <a:lnSpc>
                <a:spcPct val="107000"/>
              </a:lnSpc>
              <a:spcBef>
                <a:spcPts val="600"/>
              </a:spcBef>
              <a:spcAft>
                <a:spcPts val="6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The inclusion of persons with lived experience in project design and delivery.</a:t>
            </a:r>
          </a:p>
          <a:p>
            <a:pPr marL="635508" lvl="1" indent="-342900">
              <a:lnSpc>
                <a:spcPct val="107000"/>
              </a:lnSpc>
              <a:spcBef>
                <a:spcPts val="600"/>
              </a:spcBef>
              <a:spcAft>
                <a:spcPts val="600"/>
              </a:spcAft>
              <a:buFont typeface="Symbol" panose="05050102010706020507" pitchFamily="18" charset="2"/>
              <a:buChar char=""/>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The inclusion of equity-based and culturally responsive principles in project design and delivery.</a:t>
            </a:r>
          </a:p>
          <a:p>
            <a:pPr marL="635508" lvl="1" indent="-342900">
              <a:lnSpc>
                <a:spcPct val="107000"/>
              </a:lnSpc>
              <a:spcBef>
                <a:spcPts val="600"/>
              </a:spcBef>
              <a:spcAft>
                <a:spcPts val="600"/>
              </a:spcAft>
              <a:buFont typeface="Symbol" panose="05050102010706020507" pitchFamily="18" charset="2"/>
              <a:buChar char=""/>
            </a:pPr>
            <a:r>
              <a:rPr lang="en-US" sz="2000" kern="100" dirty="0">
                <a:latin typeface="Calibri" panose="020F0502020204030204" pitchFamily="34" charset="0"/>
                <a:cs typeface="Times New Roman" panose="02020603050405020304" pitchFamily="18" charset="0"/>
              </a:rPr>
              <a:t>An ability to begin services and hiring of staff on or near July 1, 2024, for both new and renewing projects.</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34457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0"/>
            <a:ext cx="10058400" cy="1450757"/>
          </a:xfrm>
        </p:spPr>
        <p:txBody>
          <a:bodyPr>
            <a:normAutofit/>
          </a:bodyPr>
          <a:lstStyle/>
          <a:p>
            <a:r>
              <a:rPr lang="en-US" sz="4400" b="1" dirty="0"/>
              <a:t>FY 2024-2025 Funding Priorities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2124075"/>
            <a:ext cx="11096305" cy="3914775"/>
          </a:xfrm>
        </p:spPr>
        <p:txBody>
          <a:bodyPr>
            <a:normAutofit fontScale="85000" lnSpcReduction="10000"/>
          </a:bodyPr>
          <a:lstStyle/>
          <a:p>
            <a:pPr marL="0" marR="0">
              <a:lnSpc>
                <a:spcPct val="107000"/>
              </a:lnSpc>
              <a:spcBef>
                <a:spcPts val="600"/>
              </a:spcBef>
              <a:spcAft>
                <a:spcPts val="800"/>
              </a:spcAft>
            </a:pPr>
            <a:r>
              <a:rPr lang="en-US" sz="2800" b="1" kern="100" dirty="0">
                <a:latin typeface="Calibri" panose="020F0502020204030204" pitchFamily="34" charset="0"/>
                <a:ea typeface="Calibri" panose="020F0502020204030204" pitchFamily="34" charset="0"/>
                <a:cs typeface="Times New Roman" panose="02020603050405020304" pitchFamily="18" charset="0"/>
              </a:rPr>
              <a:t>T</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he Coalition Board invites the following proposals for its 2024-2025 NOFA:</a:t>
            </a:r>
          </a:p>
          <a:p>
            <a:pPr marL="342900" marR="0" lvl="0" indent="-342900">
              <a:lnSpc>
                <a:spcPct val="107000"/>
              </a:lnSpc>
              <a:spcBef>
                <a:spcPts val="0"/>
              </a:spcBef>
              <a:spcAft>
                <a:spcPts val="1200"/>
              </a:spcAft>
              <a:buFont typeface="+mj-lt"/>
              <a:buAutoNum type="alphaUcPeriod"/>
            </a:pPr>
            <a:r>
              <a:rPr lang="en-US" sz="2100" kern="100" dirty="0">
                <a:latin typeface="Calibri" panose="020F0502020204030204" pitchFamily="34" charset="0"/>
                <a:cs typeface="Times New Roman" panose="02020603050405020304" pitchFamily="18" charset="0"/>
              </a:rPr>
              <a:t>New and existing permanent supportive housing projects. Permanent supportive housing projects may include supportive services, capital costs, operating subsidies, operations, and funds for master leasing. </a:t>
            </a:r>
          </a:p>
          <a:p>
            <a:pPr marL="342900" marR="0" lvl="0" indent="-342900">
              <a:lnSpc>
                <a:spcPct val="107000"/>
              </a:lnSpc>
              <a:spcBef>
                <a:spcPts val="0"/>
              </a:spcBef>
              <a:spcAft>
                <a:spcPts val="1200"/>
              </a:spcAft>
              <a:buFont typeface="+mj-lt"/>
              <a:buAutoNum type="alphaUcPeriod"/>
            </a:pPr>
            <a:r>
              <a:rPr lang="en-US" sz="2100" kern="100" dirty="0">
                <a:latin typeface="Calibri" panose="020F0502020204030204" pitchFamily="34" charset="0"/>
                <a:cs typeface="Times New Roman" panose="02020603050405020304" pitchFamily="18" charset="0"/>
              </a:rPr>
              <a:t>Permanent supportive housing projects that utilize Housing Choice Vouchers/Project Based Vouchers (if available)</a:t>
            </a:r>
          </a:p>
          <a:p>
            <a:pPr marL="342900" marR="0" lvl="0" indent="-342900">
              <a:lnSpc>
                <a:spcPct val="107000"/>
              </a:lnSpc>
              <a:spcBef>
                <a:spcPts val="0"/>
              </a:spcBef>
              <a:spcAft>
                <a:spcPts val="1200"/>
              </a:spcAft>
              <a:buFont typeface="+mj-lt"/>
              <a:buAutoNum type="alphaUcPeriod"/>
            </a:pPr>
            <a:r>
              <a:rPr lang="en-US" sz="2100" kern="100" dirty="0">
                <a:latin typeface="Calibri" panose="020F0502020204030204" pitchFamily="34" charset="0"/>
                <a:cs typeface="Times New Roman" panose="02020603050405020304" pitchFamily="18" charset="0"/>
              </a:rPr>
              <a:t>Existing interim and emergency shelter projects with an emphasis on non-congregate shelters (including capital projects that modify structures to increase client privacy in congregate settings).  </a:t>
            </a:r>
          </a:p>
          <a:p>
            <a:pPr lvl="2">
              <a:lnSpc>
                <a:spcPct val="107000"/>
              </a:lnSpc>
              <a:spcBef>
                <a:spcPts val="0"/>
              </a:spcBef>
              <a:spcAft>
                <a:spcPts val="1200"/>
              </a:spcAft>
              <a:buFont typeface="Wingdings" panose="05000000000000000000" pitchFamily="2" charset="2"/>
              <a:buChar char="§"/>
            </a:pPr>
            <a:r>
              <a:rPr lang="en-US" sz="1900" kern="100" dirty="0">
                <a:latin typeface="Calibri" panose="020F0502020204030204" pitchFamily="34" charset="0"/>
                <a:cs typeface="Times New Roman" panose="02020603050405020304" pitchFamily="18" charset="0"/>
              </a:rPr>
              <a:t>Per the California Interagency Council on Homelessness (Cal-ICH) funding guidelines, new interim/emergency projects cannot be funded until the jurisdiction has proved it has dedicated sufficient resources to permanent housing.  </a:t>
            </a:r>
          </a:p>
          <a:p>
            <a:pPr lvl="2">
              <a:lnSpc>
                <a:spcPct val="107000"/>
              </a:lnSpc>
              <a:spcBef>
                <a:spcPts val="0"/>
              </a:spcBef>
              <a:spcAft>
                <a:spcPts val="1200"/>
              </a:spcAft>
              <a:buFont typeface="Wingdings" panose="05000000000000000000" pitchFamily="2" charset="2"/>
              <a:buChar char="§"/>
            </a:pPr>
            <a:r>
              <a:rPr lang="en-US" sz="1700" kern="100" dirty="0">
                <a:latin typeface="Calibri" panose="020F0502020204030204" pitchFamily="34" charset="0"/>
                <a:cs typeface="Times New Roman" panose="02020603050405020304" pitchFamily="18" charset="0"/>
              </a:rPr>
              <a:t> </a:t>
            </a:r>
            <a:r>
              <a:rPr lang="en-US" sz="1900" kern="100" dirty="0">
                <a:latin typeface="Calibri" panose="020F0502020204030204" pitchFamily="34" charset="0"/>
                <a:cs typeface="Times New Roman" panose="02020603050405020304" pitchFamily="18" charset="0"/>
              </a:rPr>
              <a:t>HHIP or Local funding can support areas of geographic need of shelter.  These include areas that have a demonstrated lack of adequate shelter/interim housing as outlined in Attachment 4. </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99557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247651"/>
            <a:ext cx="10058400" cy="1104900"/>
          </a:xfrm>
        </p:spPr>
        <p:txBody>
          <a:bodyPr>
            <a:normAutofit/>
          </a:bodyPr>
          <a:lstStyle/>
          <a:p>
            <a:r>
              <a:rPr lang="en-US" sz="4400" b="1" dirty="0"/>
              <a:t>FY 2024-2025 Funding Priorities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1809751"/>
            <a:ext cx="11096305" cy="4229100"/>
          </a:xfrm>
        </p:spPr>
        <p:txBody>
          <a:bodyPr>
            <a:normAutofit fontScale="92500"/>
          </a:bodyPr>
          <a:lstStyle/>
          <a:p>
            <a:pPr marL="0" marR="0">
              <a:lnSpc>
                <a:spcPct val="107000"/>
              </a:lnSpc>
              <a:spcBef>
                <a:spcPts val="0"/>
              </a:spcBef>
              <a:spcAft>
                <a:spcPts val="800"/>
              </a:spcAft>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The Coalition Board invites the following proposals for its 2024-2025 NOFA:</a:t>
            </a:r>
          </a:p>
          <a:p>
            <a:pPr marL="342900" marR="0" lvl="0" indent="-342900">
              <a:lnSpc>
                <a:spcPct val="107000"/>
              </a:lnSpc>
              <a:spcBef>
                <a:spcPts val="0"/>
              </a:spcBef>
              <a:spcAft>
                <a:spcPts val="1200"/>
              </a:spcAft>
              <a:buFont typeface="+mj-lt"/>
              <a:buAutoNum type="alphaU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The determination of how, or the extent that a proposal fills a gap in a service or program area will be made by Coalition staff, the Coalition’s Funding and Evaluation Committee, and the Coalition Board.  </a:t>
            </a:r>
          </a:p>
          <a:p>
            <a:pPr marL="342900" marR="0" lvl="0" indent="-342900">
              <a:lnSpc>
                <a:spcPct val="107000"/>
              </a:lnSpc>
              <a:spcBef>
                <a:spcPts val="0"/>
              </a:spcBef>
              <a:spcAft>
                <a:spcPts val="1200"/>
              </a:spcAft>
              <a:buFont typeface="+mj-lt"/>
              <a:buAutoNum type="alphaU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Rapid rehousing projects with demonstrated success and/or targeting specific populations (such as transitional-aged youth, veterans, families, victims of domestic violence, and justice-involved individuals).</a:t>
            </a:r>
          </a:p>
          <a:p>
            <a:pPr marL="342900" marR="0" lvl="0" indent="-342900">
              <a:lnSpc>
                <a:spcPct val="107000"/>
              </a:lnSpc>
              <a:spcBef>
                <a:spcPts val="0"/>
              </a:spcBef>
              <a:spcAft>
                <a:spcPts val="1200"/>
              </a:spcAft>
              <a:buFont typeface="+mj-lt"/>
              <a:buAutoNum type="alphaU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Homelessness prevention programs may be</a:t>
            </a:r>
            <a:r>
              <a:rPr lang="en-US" u="sng" kern="100" dirty="0">
                <a:effectLst/>
                <a:latin typeface="Calibri" panose="020F0502020204030204" pitchFamily="34" charset="0"/>
                <a:ea typeface="Calibri" panose="020F0502020204030204" pitchFamily="34" charset="0"/>
                <a:cs typeface="Times New Roman" panose="02020603050405020304" pitchFamily="18" charset="0"/>
              </a:rPr>
              <a:t> limited</a:t>
            </a:r>
            <a:r>
              <a:rPr lang="en-US" kern="100" dirty="0">
                <a:effectLst/>
                <a:latin typeface="Calibri" panose="020F0502020204030204" pitchFamily="34" charset="0"/>
                <a:ea typeface="Calibri" panose="020F0502020204030204" pitchFamily="34" charset="0"/>
                <a:cs typeface="Times New Roman" panose="02020603050405020304" pitchFamily="18" charset="0"/>
              </a:rPr>
              <a:t> to renewing projects.  The County, Coalition, and area partners are considering a coordinated pilot project to serve the entire Sonoma County region for homelessness prevention programs.</a:t>
            </a:r>
          </a:p>
          <a:p>
            <a:pPr marL="342900" marR="0" lvl="0" indent="-342900">
              <a:lnSpc>
                <a:spcPct val="107000"/>
              </a:lnSpc>
              <a:spcBef>
                <a:spcPts val="0"/>
              </a:spcBef>
              <a:spcAft>
                <a:spcPts val="1200"/>
              </a:spcAft>
              <a:buFont typeface="+mj-lt"/>
              <a:buAutoNum type="alphaU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Innovative/promising projects such as Safe Parking, Shared Housing, Host Homes, or other project types that are 100% homeless-dedicated and are housing-focused, meaning that an essential component of case management is creating strong pathways to permanent housing.  </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14447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0"/>
            <a:ext cx="10058400" cy="1450757"/>
          </a:xfrm>
        </p:spPr>
        <p:txBody>
          <a:bodyPr>
            <a:normAutofit/>
          </a:bodyPr>
          <a:lstStyle/>
          <a:p>
            <a:r>
              <a:rPr lang="en-US" sz="4400" b="1" dirty="0"/>
              <a:t>FY 2024-2025 Funding Priorities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2124075"/>
            <a:ext cx="11096305" cy="3914775"/>
          </a:xfrm>
        </p:spPr>
        <p:txBody>
          <a:bodyPr>
            <a:normAutofit fontScale="92500" lnSpcReduction="20000"/>
          </a:bodyPr>
          <a:lstStyle/>
          <a:p>
            <a:pPr marL="0">
              <a:lnSpc>
                <a:spcPct val="117000"/>
              </a:lnSpc>
              <a:spcBef>
                <a:spcPts val="0"/>
              </a:spcBef>
              <a:spcAft>
                <a:spcPts val="800"/>
              </a:spcAft>
            </a:pPr>
            <a:r>
              <a:rPr lang="en-US" sz="2200" b="1" kern="100" dirty="0">
                <a:latin typeface="Calibri" panose="020F0502020204030204" pitchFamily="34" charset="0"/>
                <a:cs typeface="Times New Roman" panose="02020603050405020304" pitchFamily="18" charset="0"/>
              </a:rPr>
              <a:t>The Coalition Board invites the following proposals for its 2024-2025 NOFA:</a:t>
            </a:r>
          </a:p>
          <a:p>
            <a:pPr marL="0" indent="0">
              <a:lnSpc>
                <a:spcPct val="97000"/>
              </a:lnSpc>
              <a:spcBef>
                <a:spcPts val="0"/>
              </a:spcBef>
              <a:spcAft>
                <a:spcPts val="800"/>
              </a:spcAft>
              <a:buNone/>
            </a:pPr>
            <a:endParaRPr lang="en-US" b="1" u="sng" kern="100" dirty="0">
              <a:latin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startAt="4"/>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Renewing street outreach programs and funding for new street outreach programs aligned with Sonoma County’s model for subregional street outreach.   </a:t>
            </a:r>
          </a:p>
          <a:p>
            <a:pPr marL="578358" lvl="1" indent="-285750">
              <a:lnSpc>
                <a:spcPct val="107000"/>
              </a:lnSpc>
              <a:spcBef>
                <a:spcPts val="600"/>
              </a:spcBef>
              <a:spcAft>
                <a:spcPts val="6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Except for street outreach for transition-age youth, the Coalition will strive to avoid geographic overlap for outreach to fund one provider per sub-region.   </a:t>
            </a:r>
          </a:p>
          <a:p>
            <a:pPr marL="578358" lvl="1" indent="-285750">
              <a:lnSpc>
                <a:spcPct val="107000"/>
              </a:lnSpc>
              <a:spcBef>
                <a:spcPts val="600"/>
              </a:spcBef>
              <a:spcAft>
                <a:spcPts val="6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If appropriate, proposals should reflect integration with existing or planned city-funded street outreach contracts.  </a:t>
            </a:r>
          </a:p>
          <a:p>
            <a:pPr marL="578358" lvl="1" indent="-285750">
              <a:lnSpc>
                <a:spcPct val="107000"/>
              </a:lnSpc>
              <a:spcBef>
                <a:spcPts val="600"/>
              </a:spcBef>
              <a:spcAft>
                <a:spcPts val="6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Proposals may include the option to fund contracts managed by the cities, and cities may modify their contracts to ensure coverage in unincorporated areas in the sub-regions.</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8142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0"/>
            <a:ext cx="10058400" cy="1450757"/>
          </a:xfrm>
        </p:spPr>
        <p:txBody>
          <a:bodyPr>
            <a:normAutofit/>
          </a:bodyPr>
          <a:lstStyle/>
          <a:p>
            <a:r>
              <a:rPr lang="en-US" sz="4400" b="1" dirty="0"/>
              <a:t>FY 2024-2025 Funding Priorities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2124075"/>
            <a:ext cx="11096305" cy="3914775"/>
          </a:xfrm>
        </p:spPr>
        <p:txBody>
          <a:bodyPr>
            <a:normAutofit fontScale="92500"/>
          </a:bodyPr>
          <a:lstStyle/>
          <a:p>
            <a:pPr marL="0">
              <a:lnSpc>
                <a:spcPct val="117000"/>
              </a:lnSpc>
              <a:spcBef>
                <a:spcPts val="0"/>
              </a:spcBef>
              <a:spcAft>
                <a:spcPts val="800"/>
              </a:spcAft>
            </a:pPr>
            <a:r>
              <a:rPr lang="en-US" sz="2200" b="1" kern="100" dirty="0">
                <a:latin typeface="Calibri" panose="020F0502020204030204" pitchFamily="34" charset="0"/>
                <a:cs typeface="Times New Roman" panose="02020603050405020304" pitchFamily="18" charset="0"/>
              </a:rPr>
              <a:t>The Coalition Board invites the following proposals for its 2024-2025 NOFA:</a:t>
            </a:r>
          </a:p>
          <a:p>
            <a:pPr marL="0" indent="0">
              <a:lnSpc>
                <a:spcPct val="97000"/>
              </a:lnSpc>
              <a:spcBef>
                <a:spcPts val="0"/>
              </a:spcBef>
              <a:spcAft>
                <a:spcPts val="800"/>
              </a:spcAft>
              <a:buNone/>
            </a:pPr>
            <a:endParaRPr lang="en-US" b="1" u="sng" kern="100" dirty="0">
              <a:latin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startAt="5"/>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Renewing Coordinated Entry projects </a:t>
            </a:r>
          </a:p>
          <a:p>
            <a:pPr marL="342900" marR="0" lvl="0" indent="-342900">
              <a:lnSpc>
                <a:spcPct val="107000"/>
              </a:lnSpc>
              <a:spcBef>
                <a:spcPts val="0"/>
              </a:spcBef>
              <a:spcAft>
                <a:spcPts val="0"/>
              </a:spcAft>
              <a:buFont typeface="+mj-lt"/>
              <a:buAutoNum type="alphaUcPeriod" startAt="5"/>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determination of how or if and to what extent a proposal fills a gap in a service or program area will be made by Coalition staff, the Coalition’s Funding and Evaluation Committee, and the Coalition Board.  </a:t>
            </a:r>
          </a:p>
          <a:p>
            <a:pPr marL="342900" marR="0" lvl="0" indent="-342900">
              <a:lnSpc>
                <a:spcPct val="107000"/>
              </a:lnSpc>
              <a:spcBef>
                <a:spcPts val="0"/>
              </a:spcBef>
              <a:spcAft>
                <a:spcPts val="0"/>
              </a:spcAft>
              <a:buFont typeface="+mj-lt"/>
              <a:buAutoNum type="alphaUcPeriod" startAt="5"/>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Rapid rehousing projects with demonstrated success and/or targeting specific populations (such as transitional-aged youth, veterans, families, victims of domestic violence, and justice-involved individuals).</a:t>
            </a:r>
          </a:p>
          <a:p>
            <a:pPr marL="342900" marR="0" lvl="0" indent="-342900">
              <a:lnSpc>
                <a:spcPct val="107000"/>
              </a:lnSpc>
              <a:spcBef>
                <a:spcPts val="0"/>
              </a:spcBef>
              <a:spcAft>
                <a:spcPts val="0"/>
              </a:spcAft>
              <a:buFont typeface="+mj-lt"/>
              <a:buAutoNum type="alphaUcPeriod" startAt="5"/>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Homelessness prevention programs may be</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 limited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to renewing projects.  The County, Coalition, and area partners are considering a coordinated pilot project to serve the entire Sonoma County region for homelessness prevention programs.</a:t>
            </a:r>
          </a:p>
          <a:p>
            <a:pPr marL="342900" marR="0" lvl="0" indent="-342900">
              <a:lnSpc>
                <a:spcPct val="107000"/>
              </a:lnSpc>
              <a:spcBef>
                <a:spcPts val="0"/>
              </a:spcBef>
              <a:spcAft>
                <a:spcPts val="800"/>
              </a:spcAft>
              <a:buFont typeface="+mj-lt"/>
              <a:buAutoNum type="alphaUcPeriod" startAt="5"/>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Innovative/promising projects such as Safe Parking, Shared Housing, Host Homes, or other project types that are 100% homeless-dedicated and are housing-focused, meaning that an essential component of case management is creating strong pathways to permanent housing.  </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743338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BABAB-1A84-3DC2-B3F1-A2C49ABCE6A6}"/>
              </a:ext>
            </a:extLst>
          </p:cNvPr>
          <p:cNvSpPr>
            <a:spLocks noGrp="1"/>
          </p:cNvSpPr>
          <p:nvPr>
            <p:ph type="title"/>
          </p:nvPr>
        </p:nvSpPr>
        <p:spPr/>
        <p:txBody>
          <a:bodyPr/>
          <a:lstStyle/>
          <a:p>
            <a:r>
              <a:rPr lang="en-US" b="1" dirty="0"/>
              <a:t>Eligible Activities</a:t>
            </a:r>
          </a:p>
        </p:txBody>
      </p:sp>
      <p:sp>
        <p:nvSpPr>
          <p:cNvPr id="3" name="Content Placeholder 2">
            <a:extLst>
              <a:ext uri="{FF2B5EF4-FFF2-40B4-BE49-F238E27FC236}">
                <a16:creationId xmlns:a16="http://schemas.microsoft.com/office/drawing/2014/main" id="{E2FAEBA1-FE34-239C-1371-35E7985E00C2}"/>
              </a:ext>
            </a:extLst>
          </p:cNvPr>
          <p:cNvSpPr>
            <a:spLocks noGrp="1"/>
          </p:cNvSpPr>
          <p:nvPr>
            <p:ph idx="1"/>
          </p:nvPr>
        </p:nvSpPr>
        <p:spPr>
          <a:xfrm>
            <a:off x="1097280" y="1845733"/>
            <a:ext cx="10058400" cy="4316941"/>
          </a:xfrm>
        </p:spPr>
        <p:txBody>
          <a:bodyPr>
            <a:normAutofit fontScale="92500" lnSpcReduction="20000"/>
          </a:bodyPr>
          <a:lstStyle/>
          <a:p>
            <a:r>
              <a:rPr lang="en-US" sz="2700" dirty="0"/>
              <a:t>Project models including eligible activities, record keeping, and eligible spending are defined per Emergency Solution Grant regulations stated in </a:t>
            </a:r>
            <a:r>
              <a:rPr lang="en-US" sz="2700" b="1" dirty="0"/>
              <a:t>24 CFR 576.100 – 576.501</a:t>
            </a:r>
            <a:r>
              <a:rPr lang="en-US" sz="2700" dirty="0"/>
              <a:t>.  </a:t>
            </a:r>
          </a:p>
          <a:p>
            <a:r>
              <a:rPr lang="en-US" sz="2700" dirty="0"/>
              <a:t>Projects also must follow the Sonoma County Homeless Coalition Program Standards, which are specific to project type.  </a:t>
            </a:r>
          </a:p>
          <a:p>
            <a:endParaRPr lang="en-US" sz="1600" kern="0" dirty="0">
              <a:latin typeface="Calibri" panose="020F0502020204030204" pitchFamily="34" charset="0"/>
              <a:cs typeface="Times New Roman" panose="02020603050405020304" pitchFamily="18" charset="0"/>
            </a:endParaRPr>
          </a:p>
          <a:p>
            <a:pPr marL="201168" lvl="1" indent="0">
              <a:buNone/>
            </a:pPr>
            <a:r>
              <a:rPr lang="en-US" sz="2700" b="1" dirty="0"/>
              <a:t>Eligible Project Types are: </a:t>
            </a:r>
          </a:p>
          <a:p>
            <a:pPr lvl="3"/>
            <a:r>
              <a:rPr lang="en-US" sz="2600" kern="0" dirty="0">
                <a:latin typeface="Calibri" panose="020F0502020204030204" pitchFamily="34" charset="0"/>
                <a:cs typeface="Times New Roman" panose="02020603050405020304" pitchFamily="18" charset="0"/>
              </a:rPr>
              <a:t>Rapid Re-housing</a:t>
            </a:r>
          </a:p>
          <a:p>
            <a:pPr lvl="3"/>
            <a:r>
              <a:rPr lang="en-US" sz="2600" kern="0" dirty="0">
                <a:latin typeface="Calibri" panose="020F0502020204030204" pitchFamily="34" charset="0"/>
                <a:cs typeface="Times New Roman" panose="02020603050405020304" pitchFamily="18" charset="0"/>
              </a:rPr>
              <a:t>Emergency Shelter</a:t>
            </a:r>
          </a:p>
          <a:p>
            <a:pPr lvl="3"/>
            <a:r>
              <a:rPr lang="en-US" sz="2600" kern="0" dirty="0">
                <a:latin typeface="Calibri" panose="020F0502020204030204" pitchFamily="34" charset="0"/>
                <a:cs typeface="Times New Roman" panose="02020603050405020304" pitchFamily="18" charset="0"/>
              </a:rPr>
              <a:t>Permanent Supportive Housing</a:t>
            </a:r>
          </a:p>
          <a:p>
            <a:pPr lvl="3"/>
            <a:r>
              <a:rPr lang="en-US" sz="2600" kern="0" dirty="0">
                <a:latin typeface="Calibri" panose="020F0502020204030204" pitchFamily="34" charset="0"/>
                <a:cs typeface="Times New Roman" panose="02020603050405020304" pitchFamily="18" charset="0"/>
              </a:rPr>
              <a:t>Street Outreach</a:t>
            </a:r>
          </a:p>
          <a:p>
            <a:pPr lvl="3"/>
            <a:r>
              <a:rPr lang="en-US" sz="2600" kern="0" dirty="0">
                <a:latin typeface="Calibri" panose="020F0502020204030204" pitchFamily="34" charset="0"/>
                <a:cs typeface="Times New Roman" panose="02020603050405020304" pitchFamily="18" charset="0"/>
              </a:rPr>
              <a:t>Homelessness Prevention</a:t>
            </a:r>
          </a:p>
          <a:p>
            <a:pPr lvl="3"/>
            <a:r>
              <a:rPr lang="en-US" sz="2600" kern="0" dirty="0">
                <a:latin typeface="Calibri" panose="020F0502020204030204" pitchFamily="34" charset="0"/>
                <a:cs typeface="Times New Roman" panose="02020603050405020304" pitchFamily="18" charset="0"/>
              </a:rPr>
              <a:t>Other Homelessness Services</a:t>
            </a:r>
            <a:endParaRPr lang="en-US" sz="2600" dirty="0"/>
          </a:p>
        </p:txBody>
      </p:sp>
    </p:spTree>
    <p:extLst>
      <p:ext uri="{BB962C8B-B14F-4D97-AF65-F5344CB8AC3E}">
        <p14:creationId xmlns:p14="http://schemas.microsoft.com/office/powerpoint/2010/main" val="3609769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a:xfrm>
            <a:off x="1097280" y="286603"/>
            <a:ext cx="10058400" cy="1218347"/>
          </a:xfrm>
        </p:spPr>
        <p:txBody>
          <a:bodyPr>
            <a:normAutofit/>
          </a:bodyPr>
          <a:lstStyle/>
          <a:p>
            <a:r>
              <a:rPr lang="en-US" sz="4400" b="1" dirty="0"/>
              <a:t>New and Renewing Projects</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097279" y="1733550"/>
            <a:ext cx="10399395" cy="4733925"/>
          </a:xfrm>
        </p:spPr>
        <p:txBody>
          <a:bodyPr>
            <a:normAutofit fontScale="85000" lnSpcReduction="10000"/>
          </a:bodyPr>
          <a:lstStyle/>
          <a:p>
            <a:pPr marL="342900" indent="-342900">
              <a:lnSpc>
                <a:spcPct val="107000"/>
              </a:lnSpc>
              <a:spcBef>
                <a:spcPts val="0"/>
              </a:spcBef>
              <a:spcAft>
                <a:spcPts val="600"/>
              </a:spcAft>
              <a:buFont typeface="Symbol" panose="05050102010706020507" pitchFamily="18" charset="2"/>
              <a:buChar char=""/>
            </a:pPr>
            <a:r>
              <a:rPr lang="en-US" sz="2600" kern="100" dirty="0">
                <a:latin typeface="Calibri" panose="020F0502020204030204" pitchFamily="34" charset="0"/>
                <a:cs typeface="Times New Roman" panose="02020603050405020304" pitchFamily="18" charset="0"/>
              </a:rPr>
              <a:t>Applications for existing projects (known as “renewal” projects from Fiscal Year 2023-2024) as well as for new projects that are either new to this funding stream or new in program design and concept.  </a:t>
            </a:r>
          </a:p>
          <a:p>
            <a:pPr marL="342900" indent="-342900">
              <a:lnSpc>
                <a:spcPct val="107000"/>
              </a:lnSpc>
              <a:spcBef>
                <a:spcPts val="0"/>
              </a:spcBef>
              <a:spcAft>
                <a:spcPts val="600"/>
              </a:spcAft>
              <a:buFont typeface="Symbol" panose="05050102010706020507" pitchFamily="18" charset="2"/>
              <a:buChar char=""/>
            </a:pPr>
            <a:r>
              <a:rPr lang="en-US" sz="2600" kern="100" dirty="0">
                <a:latin typeface="Calibri" panose="020F0502020204030204" pitchFamily="34" charset="0"/>
                <a:cs typeface="Times New Roman" panose="02020603050405020304" pitchFamily="18" charset="0"/>
              </a:rPr>
              <a:t>New projects to this NOFA should note whether the submitted project is entirely new or new to this funding stream</a:t>
            </a:r>
            <a:r>
              <a:rPr lang="en-US" sz="2400" kern="100" dirty="0">
                <a:latin typeface="Calibri" panose="020F0502020204030204" pitchFamily="34" charset="0"/>
                <a:cs typeface="Times New Roman" panose="02020603050405020304" pitchFamily="18" charset="0"/>
              </a:rPr>
              <a:t>.  </a:t>
            </a:r>
            <a:endParaRPr lang="en-US" sz="1800" kern="100" dirty="0">
              <a:latin typeface="Calibri" panose="020F0502020204030204" pitchFamily="34" charset="0"/>
              <a:cs typeface="Times New Roman" panose="02020603050405020304" pitchFamily="18" charset="0"/>
            </a:endParaRPr>
          </a:p>
          <a:p>
            <a:pPr marL="342900" indent="-342900">
              <a:lnSpc>
                <a:spcPct val="107000"/>
              </a:lnSpc>
              <a:spcBef>
                <a:spcPts val="0"/>
              </a:spcBef>
              <a:spcAft>
                <a:spcPts val="600"/>
              </a:spcAft>
              <a:buFont typeface="Symbol" panose="05050102010706020507" pitchFamily="18" charset="2"/>
              <a:buChar char=""/>
            </a:pPr>
            <a:r>
              <a:rPr lang="en-US" sz="2600" kern="100" dirty="0">
                <a:latin typeface="Calibri" panose="020F0502020204030204" pitchFamily="34" charset="0"/>
                <a:cs typeface="Times New Roman" panose="02020603050405020304" pitchFamily="18" charset="0"/>
              </a:rPr>
              <a:t>If the project is new to the funding stream but has been in operation, please indicate: </a:t>
            </a:r>
          </a:p>
          <a:p>
            <a:pPr marL="635508" lvl="1" indent="-342900">
              <a:lnSpc>
                <a:spcPct val="120000"/>
              </a:lnSpc>
              <a:spcBef>
                <a:spcPts val="0"/>
              </a:spcBef>
              <a:spcAft>
                <a:spcPts val="600"/>
              </a:spcAft>
              <a:buFont typeface="Symbol" panose="05050102010706020507" pitchFamily="18" charset="2"/>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T</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he date the project began operating.</a:t>
            </a:r>
          </a:p>
          <a:p>
            <a:pPr marL="635508" lvl="1" indent="-342900">
              <a:lnSpc>
                <a:spcPct val="120000"/>
              </a:lnSpc>
              <a:spcBef>
                <a:spcPts val="0"/>
              </a:spcBef>
              <a:spcAft>
                <a:spcPts val="600"/>
              </a:spcAft>
              <a:buFont typeface="Symbol" panose="05050102010706020507" pitchFamily="18" charset="2"/>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E</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xperience operating the same or a similar program elsewhere and for how long.</a:t>
            </a:r>
          </a:p>
          <a:p>
            <a:pPr marL="635508" lvl="1" indent="-342900">
              <a:lnSpc>
                <a:spcPct val="120000"/>
              </a:lnSpc>
              <a:spcBef>
                <a:spcPts val="0"/>
              </a:spcBef>
              <a:spcAft>
                <a:spcPts val="600"/>
              </a:spcAft>
              <a:buFont typeface="Symbol" panose="05050102010706020507" pitchFamily="18" charset="2"/>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T</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he funding history of the project. </a:t>
            </a:r>
          </a:p>
          <a:p>
            <a:pPr marL="635508" lvl="1" indent="-342900">
              <a:lnSpc>
                <a:spcPct val="120000"/>
              </a:lnSpc>
              <a:spcBef>
                <a:spcPts val="0"/>
              </a:spcBef>
              <a:spcAft>
                <a:spcPts val="600"/>
              </a:spcAft>
              <a:buFont typeface="Symbol" panose="05050102010706020507" pitchFamily="18" charset="2"/>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O</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ther funding supporting the project including grants, other Sonoma County funding streams, organizational fundraising efforts, and similar sources.</a:t>
            </a:r>
          </a:p>
          <a:p>
            <a:pPr marL="635508" lvl="1" indent="-342900">
              <a:lnSpc>
                <a:spcPct val="120000"/>
              </a:lnSpc>
              <a:spcBef>
                <a:spcPts val="0"/>
              </a:spcBef>
              <a:spcAft>
                <a:spcPts val="600"/>
              </a:spcAft>
              <a:buFont typeface="Symbol" panose="05050102010706020507" pitchFamily="18" charset="2"/>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T</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he organization or program’s previous experience and efforts to improve program design.</a:t>
            </a:r>
            <a:endParaRPr lang="en-US" sz="2200" dirty="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2628378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0"/>
            <a:ext cx="10058400" cy="1450757"/>
          </a:xfrm>
        </p:spPr>
        <p:txBody>
          <a:bodyPr>
            <a:normAutofit/>
          </a:bodyPr>
          <a:lstStyle/>
          <a:p>
            <a:r>
              <a:rPr lang="en-US" sz="4400" b="1" dirty="0"/>
              <a:t>Eligible Applicants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1845578"/>
            <a:ext cx="11096305" cy="3402697"/>
          </a:xfrm>
        </p:spPr>
        <p:txBody>
          <a:bodyPr>
            <a:normAutofit/>
          </a:bodyPr>
          <a:lstStyle/>
          <a:p>
            <a:pPr>
              <a:lnSpc>
                <a:spcPct val="70000"/>
              </a:lnSpc>
              <a:spcAft>
                <a:spcPts val="1200"/>
              </a:spcAft>
              <a:buFont typeface="Wingdings" panose="05000000000000000000" pitchFamily="2" charset="2"/>
              <a:buChar char="§"/>
            </a:pPr>
            <a:r>
              <a:rPr lang="en-US" sz="2600" dirty="0">
                <a:solidFill>
                  <a:srgbClr val="000000"/>
                </a:solidFill>
                <a:cs typeface="Arial" panose="020B0604020202020204" pitchFamily="34" charset="0"/>
              </a:rPr>
              <a:t> </a:t>
            </a:r>
            <a:r>
              <a:rPr lang="en-US" sz="2800" dirty="0">
                <a:solidFill>
                  <a:srgbClr val="000000"/>
                </a:solidFill>
                <a:cs typeface="Arial" panose="020B0604020202020204" pitchFamily="34" charset="0"/>
              </a:rPr>
              <a:t>Eligible applicants include: </a:t>
            </a:r>
          </a:p>
          <a:p>
            <a:pPr lvl="2">
              <a:lnSpc>
                <a:spcPct val="70000"/>
              </a:lnSpc>
              <a:spcAft>
                <a:spcPts val="600"/>
              </a:spcAft>
              <a:buFont typeface="Wingdings" panose="05000000000000000000" pitchFamily="2" charset="2"/>
              <a:buChar char="§"/>
            </a:pPr>
            <a:r>
              <a:rPr lang="en-US" sz="2400" dirty="0">
                <a:solidFill>
                  <a:srgbClr val="000000"/>
                </a:solidFill>
                <a:cs typeface="Arial" panose="020B0604020202020204" pitchFamily="34" charset="0"/>
              </a:rPr>
              <a:t>501(C)(3) nonprofit organizations,</a:t>
            </a:r>
          </a:p>
          <a:p>
            <a:pPr lvl="2">
              <a:lnSpc>
                <a:spcPct val="70000"/>
              </a:lnSpc>
              <a:spcAft>
                <a:spcPts val="600"/>
              </a:spcAft>
              <a:buFont typeface="Wingdings" panose="05000000000000000000" pitchFamily="2" charset="2"/>
              <a:buChar char="§"/>
            </a:pPr>
            <a:r>
              <a:rPr lang="en-US" sz="2400" dirty="0">
                <a:solidFill>
                  <a:srgbClr val="000000"/>
                </a:solidFill>
                <a:cs typeface="Arial" panose="020B0604020202020204" pitchFamily="34" charset="0"/>
              </a:rPr>
              <a:t>Cities within Sonoma County, </a:t>
            </a:r>
          </a:p>
          <a:p>
            <a:pPr lvl="2">
              <a:lnSpc>
                <a:spcPct val="70000"/>
              </a:lnSpc>
              <a:spcAft>
                <a:spcPts val="600"/>
              </a:spcAft>
              <a:buFont typeface="Wingdings" panose="05000000000000000000" pitchFamily="2" charset="2"/>
              <a:buChar char="§"/>
            </a:pPr>
            <a:r>
              <a:rPr lang="en-US" sz="2400" dirty="0">
                <a:solidFill>
                  <a:srgbClr val="000000"/>
                </a:solidFill>
                <a:cs typeface="Arial" panose="020B0604020202020204" pitchFamily="34" charset="0"/>
              </a:rPr>
              <a:t>Indian Tribes and Tribally Designated Housing Entities (TDHE), and </a:t>
            </a:r>
          </a:p>
          <a:p>
            <a:pPr lvl="2">
              <a:lnSpc>
                <a:spcPct val="70000"/>
              </a:lnSpc>
              <a:spcAft>
                <a:spcPts val="600"/>
              </a:spcAft>
              <a:buFont typeface="Wingdings" panose="05000000000000000000" pitchFamily="2" charset="2"/>
              <a:buChar char="§"/>
            </a:pPr>
            <a:r>
              <a:rPr lang="en-US" sz="2400" dirty="0">
                <a:solidFill>
                  <a:srgbClr val="000000"/>
                </a:solidFill>
                <a:cs typeface="Arial" panose="020B0604020202020204" pitchFamily="34" charset="0"/>
              </a:rPr>
              <a:t>County of Sonoma itself.</a:t>
            </a:r>
          </a:p>
          <a:p>
            <a:pPr marL="384048" lvl="2" indent="0">
              <a:lnSpc>
                <a:spcPct val="70000"/>
              </a:lnSpc>
              <a:buNone/>
            </a:pPr>
            <a:endParaRPr lang="en-US" sz="2200" dirty="0">
              <a:solidFill>
                <a:srgbClr val="000000"/>
              </a:solidFill>
              <a:cs typeface="Arial" panose="020B0604020202020204" pitchFamily="34" charset="0"/>
            </a:endParaRPr>
          </a:p>
          <a:p>
            <a:pPr>
              <a:lnSpc>
                <a:spcPct val="70000"/>
              </a:lnSpc>
              <a:buFont typeface="Wingdings" panose="05000000000000000000" pitchFamily="2" charset="2"/>
              <a:buChar char="§"/>
            </a:pPr>
            <a:r>
              <a:rPr lang="en-US" sz="2800" dirty="0">
                <a:solidFill>
                  <a:srgbClr val="000000"/>
                </a:solidFill>
                <a:cs typeface="Arial" panose="020B0604020202020204" pitchFamily="34" charset="0"/>
              </a:rPr>
              <a:t>501(C)(3) nonprofit organizations must have a nonprofit determination letter stating their approved status as, or before, the application deadline. </a:t>
            </a:r>
          </a:p>
        </p:txBody>
      </p:sp>
    </p:spTree>
    <p:extLst>
      <p:ext uri="{BB962C8B-B14F-4D97-AF65-F5344CB8AC3E}">
        <p14:creationId xmlns:p14="http://schemas.microsoft.com/office/powerpoint/2010/main" val="1138112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p:txBody>
          <a:bodyPr>
            <a:normAutofit/>
          </a:bodyPr>
          <a:lstStyle/>
          <a:p>
            <a:r>
              <a:rPr lang="en-US" sz="4400" b="1" dirty="0">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Evidence-Based vs. Promising Practices</a:t>
            </a:r>
            <a:endParaRPr lang="en-US" sz="4400" dirty="0">
              <a:solidFill>
                <a:schemeClr val="tx1"/>
              </a:solidFill>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097280" y="2047875"/>
            <a:ext cx="10058400" cy="3714750"/>
          </a:xfrm>
        </p:spPr>
        <p:txBody>
          <a:bodyPr>
            <a:normAutofit/>
          </a:bodyPr>
          <a:lstStyle/>
          <a:p>
            <a:pPr marL="594360" indent="-457200">
              <a:lnSpc>
                <a:spcPct val="70000"/>
              </a:lnSpc>
              <a:spcBef>
                <a:spcPts val="600"/>
              </a:spcBef>
              <a:spcAft>
                <a:spcPts val="1200"/>
              </a:spcAft>
              <a:buFont typeface="Wingdings" panose="05000000000000000000" pitchFamily="2" charset="2"/>
              <a:buChar char="§"/>
            </a:pPr>
            <a:r>
              <a:rPr lang="en-US" sz="2600" dirty="0">
                <a:solidFill>
                  <a:srgbClr val="000000"/>
                </a:solidFill>
                <a:cs typeface="Arial" panose="020B0604020202020204" pitchFamily="34" charset="0"/>
              </a:rPr>
              <a:t>Applicants to the Local Homelessness Services NOFA are encouraged to explore creative approaches when submitting renewal or new projects for review.  </a:t>
            </a:r>
          </a:p>
          <a:p>
            <a:pPr marL="594360" indent="-457200">
              <a:lnSpc>
                <a:spcPct val="70000"/>
              </a:lnSpc>
              <a:spcBef>
                <a:spcPts val="600"/>
              </a:spcBef>
              <a:spcAft>
                <a:spcPts val="1200"/>
              </a:spcAft>
              <a:buFont typeface="Wingdings" panose="05000000000000000000" pitchFamily="2" charset="2"/>
              <a:buChar char="§"/>
            </a:pPr>
            <a:r>
              <a:rPr lang="en-US" sz="2600" dirty="0">
                <a:solidFill>
                  <a:srgbClr val="000000"/>
                </a:solidFill>
                <a:cs typeface="Arial" panose="020B0604020202020204" pitchFamily="34" charset="0"/>
              </a:rPr>
              <a:t>Per the 2023-2027 Strategic Plan, no less than 80% of the total funding will go to projects utilizing proven/evidence-based practices: </a:t>
            </a:r>
          </a:p>
          <a:p>
            <a:pPr marL="886968" lvl="1" indent="-457200">
              <a:lnSpc>
                <a:spcPct val="70000"/>
              </a:lnSpc>
              <a:spcBef>
                <a:spcPts val="600"/>
              </a:spcBef>
              <a:spcAft>
                <a:spcPts val="1200"/>
              </a:spcAft>
              <a:buFont typeface="Wingdings" panose="05000000000000000000" pitchFamily="2" charset="2"/>
              <a:buChar char="§"/>
            </a:pPr>
            <a:r>
              <a:rPr lang="en-US" sz="2400" dirty="0">
                <a:solidFill>
                  <a:srgbClr val="000000"/>
                </a:solidFill>
                <a:cs typeface="Arial" panose="020B0604020202020204" pitchFamily="34" charset="0"/>
              </a:rPr>
              <a:t>“The homeless system of care should strive for a funding ratio of up to 80% of existing, evidence-based, or;  </a:t>
            </a:r>
          </a:p>
          <a:p>
            <a:pPr marL="886968" lvl="1" indent="-457200">
              <a:lnSpc>
                <a:spcPct val="70000"/>
              </a:lnSpc>
              <a:spcBef>
                <a:spcPts val="600"/>
              </a:spcBef>
              <a:spcAft>
                <a:spcPts val="1200"/>
              </a:spcAft>
              <a:buFont typeface="Wingdings" panose="05000000000000000000" pitchFamily="2" charset="2"/>
              <a:buChar char="§"/>
            </a:pPr>
            <a:r>
              <a:rPr lang="en-US" sz="2400" dirty="0">
                <a:solidFill>
                  <a:srgbClr val="000000"/>
                </a:solidFill>
                <a:cs typeface="Arial" panose="020B0604020202020204" pitchFamily="34" charset="0"/>
              </a:rPr>
              <a:t>proven programs and 20% to innovative, or;</a:t>
            </a:r>
          </a:p>
          <a:p>
            <a:pPr marL="886968" lvl="1" indent="-457200">
              <a:lnSpc>
                <a:spcPct val="70000"/>
              </a:lnSpc>
              <a:spcBef>
                <a:spcPts val="600"/>
              </a:spcBef>
              <a:spcAft>
                <a:spcPts val="1200"/>
              </a:spcAft>
              <a:buFont typeface="Wingdings" panose="05000000000000000000" pitchFamily="2" charset="2"/>
              <a:buChar char="§"/>
            </a:pPr>
            <a:r>
              <a:rPr lang="en-US" sz="2400" dirty="0">
                <a:solidFill>
                  <a:srgbClr val="000000"/>
                </a:solidFill>
                <a:cs typeface="Arial" panose="020B0604020202020204" pitchFamily="34" charset="0"/>
              </a:rPr>
              <a:t>“promising practice” program concepts with evaluation plans.”  </a:t>
            </a:r>
          </a:p>
          <a:p>
            <a:pPr>
              <a:buFont typeface="Wingdings" panose="05000000000000000000" pitchFamily="2" charset="2"/>
              <a:buChar char="§"/>
            </a:pPr>
            <a:endParaRPr lang="en-US" i="1"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39983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a:xfrm>
            <a:off x="1097280" y="286603"/>
            <a:ext cx="10058400" cy="1084997"/>
          </a:xfrm>
        </p:spPr>
        <p:txBody>
          <a:bodyPr>
            <a:normAutofit/>
          </a:bodyPr>
          <a:lstStyle/>
          <a:p>
            <a:r>
              <a:rPr lang="en-US" sz="4400" b="1" dirty="0">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Evidence-Based vs. Promising Practices</a:t>
            </a:r>
            <a:endParaRPr lang="en-US" sz="4400" dirty="0">
              <a:solidFill>
                <a:schemeClr val="tx1"/>
              </a:solidFill>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097280" y="1733550"/>
            <a:ext cx="10058400" cy="4352925"/>
          </a:xfrm>
        </p:spPr>
        <p:txBody>
          <a:bodyPr>
            <a:normAutofit fontScale="92500" lnSpcReduction="10000"/>
          </a:bodyPr>
          <a:lstStyle/>
          <a:p>
            <a:pPr marL="228600" marR="0">
              <a:lnSpc>
                <a:spcPct val="107000"/>
              </a:lnSpc>
              <a:spcBef>
                <a:spcPts val="0"/>
              </a:spcBef>
              <a:spcAft>
                <a:spcPts val="800"/>
              </a:spcAft>
            </a:pPr>
            <a:r>
              <a:rPr lang="en-US" sz="2600" dirty="0">
                <a:solidFill>
                  <a:srgbClr val="000000"/>
                </a:solidFill>
                <a:cs typeface="Arial" panose="020B0604020202020204" pitchFamily="34" charset="0"/>
              </a:rPr>
              <a:t>This ratio can include renewal projects or new projects in the FY 24-25 process.  For more information, applicants can review nationally recognized practices at the Center for Evidence-based Solutions to Homelessness as well as local practices with Upstream Investments:</a:t>
            </a:r>
          </a:p>
          <a:p>
            <a:pPr marL="228600" marR="0">
              <a:lnSpc>
                <a:spcPct val="107000"/>
              </a:lnSpc>
              <a:spcBef>
                <a:spcPts val="0"/>
              </a:spcBef>
              <a:spcAft>
                <a:spcPts val="800"/>
              </a:spcAft>
            </a:pP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http://www.evidenceonhomelessness.com/evidence-base/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2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https://upstreaminvestments.org/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Bef>
                <a:spcPts val="0"/>
              </a:spcBef>
              <a:spcAft>
                <a:spcPts val="800"/>
              </a:spcAft>
            </a:pPr>
            <a:r>
              <a:rPr lang="en-US" sz="2600" dirty="0">
                <a:solidFill>
                  <a:srgbClr val="000000"/>
                </a:solidFill>
                <a:cs typeface="Arial" panose="020B0604020202020204" pitchFamily="34" charset="0"/>
              </a:rPr>
              <a:t>Applicants should detail their responses for projects in Attachment 3 – Agency and Project Questionnaire.  Responses will include the level of evidence that fits the proposed service, links to documentation reflecting the stated level of evidence, and details of how the implementation of the service will reflect the practices cited in a proposal.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52732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p:txBody>
          <a:bodyPr/>
          <a:lstStyle/>
          <a:p>
            <a:r>
              <a:rPr lang="en-US" dirty="0"/>
              <a:t>Welcome and Introductions</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097280" y="2526890"/>
            <a:ext cx="10058400" cy="3283360"/>
          </a:xfrm>
        </p:spPr>
        <p:txBody>
          <a:bodyPr>
            <a:normAutofit fontScale="85000" lnSpcReduction="20000"/>
          </a:bodyPr>
          <a:lstStyle/>
          <a:p>
            <a:pPr lvl="0">
              <a:spcBef>
                <a:spcPts val="1000"/>
              </a:spcBef>
              <a:spcAft>
                <a:spcPts val="1200"/>
              </a:spcAft>
              <a:buSzPts val="2000"/>
              <a:buFont typeface="Wingdings" panose="05000000000000000000" pitchFamily="2" charset="2"/>
              <a:buChar char="§"/>
            </a:pPr>
            <a:r>
              <a:rPr lang="en-US" sz="3200" dirty="0"/>
              <a:t> Michael Gause, Ending Homelessness Team Manager</a:t>
            </a:r>
          </a:p>
          <a:p>
            <a:pPr lvl="0">
              <a:spcBef>
                <a:spcPts val="1000"/>
              </a:spcBef>
              <a:spcAft>
                <a:spcPts val="1200"/>
              </a:spcAft>
              <a:buSzPts val="2000"/>
              <a:buFont typeface="Wingdings" panose="05000000000000000000" pitchFamily="2" charset="2"/>
              <a:buChar char="§"/>
            </a:pPr>
            <a:r>
              <a:rPr lang="en-US" sz="3200" dirty="0"/>
              <a:t> Chuck Mottern, Homelessness Services Funding Coordinator</a:t>
            </a:r>
          </a:p>
          <a:p>
            <a:pPr lvl="0">
              <a:spcBef>
                <a:spcPts val="1000"/>
              </a:spcBef>
              <a:spcAft>
                <a:spcPts val="1200"/>
              </a:spcAft>
              <a:buSzPts val="2000"/>
              <a:buFont typeface="Wingdings" panose="05000000000000000000" pitchFamily="2" charset="2"/>
              <a:buChar char="§"/>
            </a:pPr>
            <a:r>
              <a:rPr lang="en-US" sz="3200" dirty="0"/>
              <a:t> Thai Hilton,  Coordinated Entry Coordinator</a:t>
            </a:r>
          </a:p>
          <a:p>
            <a:pPr lvl="0">
              <a:spcBef>
                <a:spcPts val="1000"/>
              </a:spcBef>
              <a:spcAft>
                <a:spcPts val="1200"/>
              </a:spcAft>
              <a:buSzPts val="2000"/>
              <a:buFont typeface="Wingdings" panose="05000000000000000000" pitchFamily="2" charset="2"/>
              <a:buChar char="§"/>
            </a:pPr>
            <a:r>
              <a:rPr lang="en-US" sz="3200" dirty="0"/>
              <a:t> Erika Bernheimer, Quality and Compliance Specialist </a:t>
            </a:r>
          </a:p>
          <a:p>
            <a:pPr lvl="0">
              <a:spcBef>
                <a:spcPts val="1000"/>
              </a:spcBef>
              <a:spcAft>
                <a:spcPts val="1200"/>
              </a:spcAft>
              <a:buSzPts val="2000"/>
              <a:buFont typeface="Wingdings" panose="05000000000000000000" pitchFamily="2" charset="2"/>
              <a:buChar char="§"/>
            </a:pPr>
            <a:r>
              <a:rPr lang="en-US" sz="3200" dirty="0"/>
              <a:t> Suzanne Whipple, Community Development Specialist</a:t>
            </a:r>
          </a:p>
          <a:p>
            <a:pPr marL="0" indent="0">
              <a:buNone/>
            </a:pPr>
            <a:r>
              <a:rPr lang="en-US" dirty="0">
                <a:solidFill>
                  <a:srgbClr val="C00000"/>
                </a:solidFill>
              </a:rPr>
              <a:t>	</a:t>
            </a:r>
          </a:p>
          <a:p>
            <a:pPr>
              <a:buFont typeface="Wingdings" panose="05000000000000000000" pitchFamily="2" charset="2"/>
              <a:buChar char="§"/>
            </a:pPr>
            <a:endParaRPr lang="en-US" i="1" dirty="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481742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a:xfrm>
            <a:off x="1097280" y="286603"/>
            <a:ext cx="10058400" cy="1065947"/>
          </a:xfrm>
        </p:spPr>
        <p:txBody>
          <a:bodyPr>
            <a:normAutofit/>
          </a:bodyPr>
          <a:lstStyle/>
          <a:p>
            <a:r>
              <a:rPr lang="en-US" sz="4400" b="1" dirty="0"/>
              <a:t>Geographic Considerations</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161288" y="1845734"/>
            <a:ext cx="10319512" cy="4316941"/>
          </a:xfrm>
        </p:spPr>
        <p:txBody>
          <a:bodyPr>
            <a:normAutofit/>
          </a:bodyPr>
          <a:lstStyle/>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In this FY 24-25 NOFA, the Coalition Board seeks to ensure that all regions of Sonoma County are covered by quality and housing-focused street outreach and sufficient emergency shelter or interim housing to provide shelter and services close to clients’ desired locations.  </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latin typeface="Calibri" panose="020F0502020204030204" pitchFamily="34" charset="0"/>
                <a:ea typeface="Calibri" panose="020F0502020204030204" pitchFamily="34" charset="0"/>
                <a:cs typeface="Times New Roman" panose="02020603050405020304" pitchFamily="18" charset="0"/>
              </a:rPr>
              <a:t>P</a:t>
            </a:r>
            <a:r>
              <a:rPr lang="en-US" kern="100" dirty="0">
                <a:effectLst/>
                <a:latin typeface="Calibri" panose="020F0502020204030204" pitchFamily="34" charset="0"/>
                <a:ea typeface="Calibri" panose="020F0502020204030204" pitchFamily="34" charset="0"/>
                <a:cs typeface="Times New Roman" panose="02020603050405020304" pitchFamily="18" charset="0"/>
              </a:rPr>
              <a:t>ermanent </a:t>
            </a:r>
            <a:r>
              <a:rPr lang="en-US" kern="100" dirty="0">
                <a:latin typeface="Calibri" panose="020F0502020204030204" pitchFamily="34" charset="0"/>
                <a:ea typeface="Calibri" panose="020F0502020204030204" pitchFamily="34" charset="0"/>
                <a:cs typeface="Times New Roman" panose="02020603050405020304" pitchFamily="18" charset="0"/>
              </a:rPr>
              <a:t>S</a:t>
            </a:r>
            <a:r>
              <a:rPr lang="en-US" kern="100" dirty="0">
                <a:effectLst/>
                <a:latin typeface="Calibri" panose="020F0502020204030204" pitchFamily="34" charset="0"/>
                <a:ea typeface="Calibri" panose="020F0502020204030204" pitchFamily="34" charset="0"/>
                <a:cs typeface="Times New Roman" panose="02020603050405020304" pitchFamily="18" charset="0"/>
              </a:rPr>
              <a:t>upportive </a:t>
            </a:r>
            <a:r>
              <a:rPr lang="en-US" kern="100" dirty="0">
                <a:latin typeface="Calibri" panose="020F0502020204030204" pitchFamily="34" charset="0"/>
                <a:ea typeface="Calibri" panose="020F0502020204030204" pitchFamily="34" charset="0"/>
                <a:cs typeface="Times New Roman" panose="02020603050405020304" pitchFamily="18" charset="0"/>
              </a:rPr>
              <a:t>H</a:t>
            </a:r>
            <a:r>
              <a:rPr lang="en-US" kern="100" dirty="0">
                <a:effectLst/>
                <a:latin typeface="Calibri" panose="020F0502020204030204" pitchFamily="34" charset="0"/>
                <a:ea typeface="Calibri" panose="020F0502020204030204" pitchFamily="34" charset="0"/>
                <a:cs typeface="Times New Roman" panose="02020603050405020304" pitchFamily="18" charset="0"/>
              </a:rPr>
              <a:t>ousing (PSH) and Rapid </a:t>
            </a:r>
            <a:r>
              <a:rPr lang="en-US" kern="100" dirty="0">
                <a:latin typeface="Calibri" panose="020F0502020204030204" pitchFamily="34" charset="0"/>
                <a:ea typeface="Calibri" panose="020F0502020204030204" pitchFamily="34" charset="0"/>
                <a:cs typeface="Times New Roman" panose="02020603050405020304" pitchFamily="18" charset="0"/>
              </a:rPr>
              <a:t>R</a:t>
            </a:r>
            <a:r>
              <a:rPr lang="en-US" kern="100" dirty="0">
                <a:effectLst/>
                <a:latin typeface="Calibri" panose="020F0502020204030204" pitchFamily="34" charset="0"/>
                <a:ea typeface="Calibri" panose="020F0502020204030204" pitchFamily="34" charset="0"/>
                <a:cs typeface="Times New Roman" panose="02020603050405020304" pitchFamily="18" charset="0"/>
              </a:rPr>
              <a:t>e-housing (RRH) projects will (and must) take all referrals through Coordinated Entry, thus serving all areas of the county. </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latin typeface="Calibri" panose="020F0502020204030204" pitchFamily="34" charset="0"/>
                <a:ea typeface="Calibri" panose="020F0502020204030204" pitchFamily="34" charset="0"/>
                <a:cs typeface="Times New Roman" panose="02020603050405020304" pitchFamily="18" charset="0"/>
              </a:rPr>
              <a:t>T</a:t>
            </a:r>
            <a:r>
              <a:rPr lang="en-US" kern="100" dirty="0">
                <a:effectLst/>
                <a:latin typeface="Calibri" panose="020F0502020204030204" pitchFamily="34" charset="0"/>
                <a:ea typeface="Calibri" panose="020F0502020204030204" pitchFamily="34" charset="0"/>
                <a:cs typeface="Times New Roman" panose="02020603050405020304" pitchFamily="18" charset="0"/>
              </a:rPr>
              <a:t>his NOFA may be used to inform the Coalition Board and Lead Agency staff as to the presence or absence of adequate PSH and RRH programs across all regions of Sonoma County to respect the geographic and community affinities of the clients we serve.   </a:t>
            </a:r>
          </a:p>
          <a:p>
            <a:pPr marL="0" indent="0">
              <a:buNone/>
            </a:pPr>
            <a:endParaRPr lang="en-US" i="1" u="sng" dirty="0"/>
          </a:p>
          <a:p>
            <a:pPr>
              <a:buFont typeface="Wingdings" panose="05000000000000000000" pitchFamily="2" charset="2"/>
              <a:buChar char="§"/>
            </a:pPr>
            <a:endParaRPr lang="en-US" i="1" dirty="0"/>
          </a:p>
          <a:p>
            <a:pPr>
              <a:buFont typeface="Wingdings" panose="05000000000000000000" pitchFamily="2" charset="2"/>
              <a:buChar char="§"/>
            </a:pPr>
            <a:endParaRPr lang="en-US" i="1" dirty="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3121110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286604"/>
            <a:ext cx="10058400" cy="904022"/>
          </a:xfrm>
        </p:spPr>
        <p:txBody>
          <a:bodyPr>
            <a:normAutofit/>
          </a:bodyPr>
          <a:lstStyle/>
          <a:p>
            <a:r>
              <a:rPr lang="en-US" sz="4400" b="1" dirty="0"/>
              <a:t>State Emergency Solutions Grant(State ESG)</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1097280" y="2404110"/>
            <a:ext cx="10058400" cy="2806065"/>
          </a:xfrm>
        </p:spPr>
        <p:txBody>
          <a:bodyPr>
            <a:normAutofit fontScale="92500" lnSpcReduction="20000"/>
          </a:bodyPr>
          <a:lstStyle/>
          <a:p>
            <a:pPr marL="0" indent="0">
              <a:buNone/>
            </a:pPr>
            <a:r>
              <a:rPr lang="en-US" sz="2800" dirty="0">
                <a:solidFill>
                  <a:srgbClr val="000000"/>
                </a:solidFill>
                <a:effectLst/>
                <a:ea typeface="Times New Roman" panose="02020603050405020304" pitchFamily="18" charset="0"/>
                <a:cs typeface="Arial" panose="020B0604020202020204" pitchFamily="34" charset="0"/>
              </a:rPr>
              <a:t> </a:t>
            </a:r>
          </a:p>
          <a:p>
            <a:pPr>
              <a:buFont typeface="Wingdings" panose="05000000000000000000" pitchFamily="2" charset="2"/>
              <a:buChar char="§"/>
            </a:pPr>
            <a:r>
              <a:rPr lang="en-US" sz="2800" dirty="0">
                <a:solidFill>
                  <a:srgbClr val="000000"/>
                </a:solidFill>
                <a:effectLst/>
                <a:ea typeface="Times New Roman" panose="02020603050405020304" pitchFamily="18" charset="0"/>
                <a:cs typeface="Arial" panose="020B0604020202020204" pitchFamily="34" charset="0"/>
              </a:rPr>
              <a:t>Annual allotment of Federal passthrough dollars administered by the State of California</a:t>
            </a:r>
            <a:r>
              <a:rPr lang="en-US" sz="2800" dirty="0">
                <a:solidFill>
                  <a:srgbClr val="000000"/>
                </a:solidFill>
                <a:ea typeface="Times New Roman" panose="02020603050405020304" pitchFamily="18" charset="0"/>
                <a:cs typeface="Arial" panose="020B0604020202020204" pitchFamily="34" charset="0"/>
              </a:rPr>
              <a:t>. </a:t>
            </a:r>
          </a:p>
          <a:p>
            <a:pPr marL="0" indent="0">
              <a:buNone/>
            </a:pPr>
            <a:endParaRPr lang="en-US" sz="2800" dirty="0">
              <a:solidFill>
                <a:srgbClr val="000000"/>
              </a:solidFill>
              <a:effectLst/>
              <a:ea typeface="Times New Roman" panose="02020603050405020304" pitchFamily="18" charset="0"/>
              <a:cs typeface="Arial" panose="020B0604020202020204" pitchFamily="34" charset="0"/>
            </a:endParaRPr>
          </a:p>
          <a:p>
            <a:pPr marR="0">
              <a:buFont typeface="Wingdings" panose="05000000000000000000" pitchFamily="2" charset="2"/>
              <a:buChar char="§"/>
            </a:pPr>
            <a:r>
              <a:rPr lang="en-US" sz="2800" dirty="0">
                <a:ea typeface="Times New Roman" panose="02020603050405020304" pitchFamily="18" charset="0"/>
                <a:cs typeface="Arial" panose="020B0604020202020204" pitchFamily="34" charset="0"/>
              </a:rPr>
              <a:t> In Fiscal Year 2023-2024, </a:t>
            </a:r>
            <a:r>
              <a:rPr lang="en-US" sz="2800" b="1" dirty="0">
                <a:ea typeface="Times New Roman" panose="02020603050405020304" pitchFamily="18" charset="0"/>
                <a:cs typeface="Arial" panose="020B0604020202020204" pitchFamily="34" charset="0"/>
              </a:rPr>
              <a:t>$161,217 </a:t>
            </a:r>
            <a:r>
              <a:rPr lang="en-US" sz="2800" dirty="0">
                <a:effectLst/>
                <a:ea typeface="Times New Roman" panose="02020603050405020304" pitchFamily="18" charset="0"/>
                <a:cs typeface="Arial" panose="020B0604020202020204" pitchFamily="34" charset="0"/>
              </a:rPr>
              <a:t>is available</a:t>
            </a:r>
            <a:r>
              <a:rPr lang="en-US" sz="2800" dirty="0">
                <a:ea typeface="Times New Roman" panose="02020603050405020304" pitchFamily="18" charset="0"/>
                <a:cs typeface="Arial" panose="020B0604020202020204" pitchFamily="34" charset="0"/>
              </a:rPr>
              <a:t> </a:t>
            </a:r>
            <a:r>
              <a:rPr lang="en-US" sz="2800" dirty="0">
                <a:effectLst/>
                <a:ea typeface="Times New Roman" panose="02020603050405020304" pitchFamily="18" charset="0"/>
                <a:cs typeface="Arial" panose="020B0604020202020204" pitchFamily="34" charset="0"/>
              </a:rPr>
              <a:t>per fiscal year for Emergency Shelter and Rapid Re-housing projects </a:t>
            </a:r>
            <a:r>
              <a:rPr lang="en-US" sz="2800" dirty="0">
                <a:ea typeface="Times New Roman" panose="02020603050405020304" pitchFamily="18" charset="0"/>
                <a:cs typeface="Arial" panose="020B0604020202020204" pitchFamily="34" charset="0"/>
              </a:rPr>
              <a:t>serving the Urban County. </a:t>
            </a:r>
          </a:p>
        </p:txBody>
      </p:sp>
    </p:spTree>
    <p:extLst>
      <p:ext uri="{BB962C8B-B14F-4D97-AF65-F5344CB8AC3E}">
        <p14:creationId xmlns:p14="http://schemas.microsoft.com/office/powerpoint/2010/main" val="996778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p:txBody>
          <a:bodyPr>
            <a:normAutofit/>
          </a:bodyPr>
          <a:lstStyle/>
          <a:p>
            <a:r>
              <a:rPr lang="en-US" sz="4400" b="1" dirty="0"/>
              <a:t>State Emergency Solutions Grant </a:t>
            </a:r>
            <a:br>
              <a:rPr lang="en-US" sz="4400" b="1" dirty="0"/>
            </a:br>
            <a:r>
              <a:rPr lang="en-US" sz="4400" b="1" dirty="0"/>
              <a:t>Eligible Activities</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097279" y="1845734"/>
            <a:ext cx="6454987" cy="4023360"/>
          </a:xfrm>
        </p:spPr>
        <p:txBody>
          <a:bodyPr>
            <a:normAutofit/>
          </a:bodyPr>
          <a:lstStyle/>
          <a:p>
            <a:pPr marL="0" indent="0">
              <a:buNone/>
            </a:pPr>
            <a:endParaRPr lang="en-US" sz="2800" u="sng" dirty="0"/>
          </a:p>
          <a:p>
            <a:pPr marL="0" indent="0">
              <a:buNone/>
            </a:pPr>
            <a:r>
              <a:rPr lang="en-US" sz="3200" b="1" dirty="0"/>
              <a:t>State ESG</a:t>
            </a:r>
          </a:p>
          <a:p>
            <a:pPr>
              <a:buFont typeface="Wingdings" panose="05000000000000000000" pitchFamily="2" charset="2"/>
              <a:buChar char="§"/>
            </a:pPr>
            <a:r>
              <a:rPr lang="en-US" sz="2800" dirty="0"/>
              <a:t> Emergency Shelter (60% maximum) </a:t>
            </a:r>
          </a:p>
          <a:p>
            <a:pPr>
              <a:buFont typeface="Wingdings" panose="05000000000000000000" pitchFamily="2" charset="2"/>
              <a:buChar char="§"/>
            </a:pPr>
            <a:r>
              <a:rPr lang="en-US" sz="2800" dirty="0"/>
              <a:t>Rapid Rehousing (40 % maximum)</a:t>
            </a:r>
          </a:p>
          <a:p>
            <a:pPr>
              <a:buFont typeface="Wingdings" panose="05000000000000000000" pitchFamily="2" charset="2"/>
              <a:buChar char="§"/>
            </a:pPr>
            <a:endParaRPr lang="en-US" sz="2800" dirty="0"/>
          </a:p>
          <a:p>
            <a:pPr marL="0" indent="0">
              <a:buNone/>
            </a:pPr>
            <a:r>
              <a:rPr lang="en-US" sz="2800" dirty="0"/>
              <a:t>	Services in Urban County </a:t>
            </a:r>
          </a:p>
          <a:p>
            <a:pPr marL="0" indent="0">
              <a:buNone/>
            </a:pPr>
            <a:endParaRPr lang="en-US" dirty="0"/>
          </a:p>
          <a:p>
            <a:pPr marL="0" indent="0">
              <a:buNone/>
            </a:pPr>
            <a:endParaRPr lang="en-US" i="1" dirty="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1861912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286604"/>
            <a:ext cx="10058400" cy="1065946"/>
          </a:xfrm>
        </p:spPr>
        <p:txBody>
          <a:bodyPr>
            <a:normAutofit/>
          </a:bodyPr>
          <a:lstStyle/>
          <a:p>
            <a:r>
              <a:rPr lang="en-US" sz="4400" b="1" dirty="0"/>
              <a:t>What is an “Urban County</a:t>
            </a:r>
            <a:r>
              <a:rPr lang="en-US" sz="4400" dirty="0"/>
              <a:t>”</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1097279" y="1790700"/>
            <a:ext cx="10513083" cy="4257762"/>
          </a:xfrm>
        </p:spPr>
        <p:txBody>
          <a:bodyPr>
            <a:normAutofit fontScale="92500"/>
          </a:bodyPr>
          <a:lstStyle/>
          <a:p>
            <a:pPr marL="0" indent="0">
              <a:buNone/>
            </a:pPr>
            <a:r>
              <a:rPr lang="en-US" sz="2400" kern="100" dirty="0">
                <a:latin typeface="Calibri" panose="020F0502020204030204" pitchFamily="34" charset="0"/>
                <a:cs typeface="Times New Roman" panose="02020603050405020304" pitchFamily="18" charset="0"/>
              </a:rPr>
              <a:t>DHS, Ending Homelessness Team administers State ESG funds on behalf of the County of Sonoma and the following cities and towns (collectively, the “Urban County):</a:t>
            </a:r>
          </a:p>
          <a:p>
            <a:pPr lvl="1">
              <a:spcBef>
                <a:spcPts val="600"/>
              </a:spcBef>
              <a:buFont typeface="Arial" panose="020B0604020202020204" pitchFamily="34" charset="0"/>
              <a:buChar char="•"/>
            </a:pPr>
            <a:r>
              <a:rPr lang="en-US" sz="2200" kern="100" dirty="0">
                <a:latin typeface="Calibri" panose="020F0502020204030204" pitchFamily="34" charset="0"/>
                <a:cs typeface="Times New Roman" panose="02020603050405020304" pitchFamily="18" charset="0"/>
              </a:rPr>
              <a:t>Town of Windsor</a:t>
            </a:r>
          </a:p>
          <a:p>
            <a:pPr lvl="1">
              <a:buFont typeface="Arial" panose="020B0604020202020204" pitchFamily="34" charset="0"/>
              <a:buChar char="•"/>
            </a:pPr>
            <a:r>
              <a:rPr lang="en-US" sz="2200" kern="100" dirty="0">
                <a:latin typeface="Calibri" panose="020F0502020204030204" pitchFamily="34" charset="0"/>
                <a:cs typeface="Times New Roman" panose="02020603050405020304" pitchFamily="18" charset="0"/>
              </a:rPr>
              <a:t>Cloverdale</a:t>
            </a:r>
          </a:p>
          <a:p>
            <a:pPr lvl="1">
              <a:buFont typeface="Arial" panose="020B0604020202020204" pitchFamily="34" charset="0"/>
              <a:buChar char="•"/>
            </a:pPr>
            <a:r>
              <a:rPr lang="en-US" sz="2200" kern="100" dirty="0">
                <a:latin typeface="Calibri" panose="020F0502020204030204" pitchFamily="34" charset="0"/>
                <a:cs typeface="Times New Roman" panose="02020603050405020304" pitchFamily="18" charset="0"/>
              </a:rPr>
              <a:t>Cotati</a:t>
            </a:r>
          </a:p>
          <a:p>
            <a:pPr lvl="1">
              <a:buFont typeface="Arial" panose="020B0604020202020204" pitchFamily="34" charset="0"/>
              <a:buChar char="•"/>
            </a:pPr>
            <a:r>
              <a:rPr lang="en-US" sz="2200" kern="100" dirty="0">
                <a:latin typeface="Calibri" panose="020F0502020204030204" pitchFamily="34" charset="0"/>
                <a:cs typeface="Times New Roman" panose="02020603050405020304" pitchFamily="18" charset="0"/>
              </a:rPr>
              <a:t>Healdsburg</a:t>
            </a:r>
          </a:p>
          <a:p>
            <a:pPr lvl="1">
              <a:buFont typeface="Arial" panose="020B0604020202020204" pitchFamily="34" charset="0"/>
              <a:buChar char="•"/>
            </a:pPr>
            <a:r>
              <a:rPr lang="en-US" sz="2200" kern="100" dirty="0">
                <a:latin typeface="Calibri" panose="020F0502020204030204" pitchFamily="34" charset="0"/>
                <a:cs typeface="Times New Roman" panose="02020603050405020304" pitchFamily="18" charset="0"/>
              </a:rPr>
              <a:t>Rohnert Park</a:t>
            </a:r>
          </a:p>
          <a:p>
            <a:pPr lvl="1">
              <a:buFont typeface="Arial" panose="020B0604020202020204" pitchFamily="34" charset="0"/>
              <a:buChar char="•"/>
            </a:pPr>
            <a:r>
              <a:rPr lang="en-US" sz="2200" kern="100" dirty="0">
                <a:latin typeface="Calibri" panose="020F0502020204030204" pitchFamily="34" charset="0"/>
                <a:cs typeface="Times New Roman" panose="02020603050405020304" pitchFamily="18" charset="0"/>
              </a:rPr>
              <a:t>Sebastopol</a:t>
            </a:r>
          </a:p>
          <a:p>
            <a:pPr lvl="1">
              <a:buFont typeface="Arial" panose="020B0604020202020204" pitchFamily="34" charset="0"/>
              <a:buChar char="•"/>
            </a:pPr>
            <a:r>
              <a:rPr lang="en-US" sz="2200" kern="100" dirty="0">
                <a:latin typeface="Calibri" panose="020F0502020204030204" pitchFamily="34" charset="0"/>
                <a:cs typeface="Times New Roman" panose="02020603050405020304" pitchFamily="18" charset="0"/>
              </a:rPr>
              <a:t>Sonoma</a:t>
            </a:r>
          </a:p>
          <a:p>
            <a:pPr>
              <a:buFont typeface="Wingdings" panose="05000000000000000000" pitchFamily="2" charset="2"/>
              <a:buChar char="§"/>
            </a:pPr>
            <a:r>
              <a:rPr lang="en-US" sz="2200" kern="100" dirty="0">
                <a:latin typeface="Calibri" panose="020F0502020204030204" pitchFamily="34" charset="0"/>
                <a:cs typeface="Times New Roman" panose="02020603050405020304" pitchFamily="18" charset="0"/>
              </a:rPr>
              <a:t> The cities of Santa Rosa and Petaluma, although located within the boundaries of Sonoma County, each qualify as separate entitlement jurisdictions and administer their respective HUD funding allocations. They are not a part of the Urban County.</a:t>
            </a:r>
          </a:p>
        </p:txBody>
      </p:sp>
    </p:spTree>
    <p:extLst>
      <p:ext uri="{BB962C8B-B14F-4D97-AF65-F5344CB8AC3E}">
        <p14:creationId xmlns:p14="http://schemas.microsoft.com/office/powerpoint/2010/main" val="458344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p:txBody>
          <a:bodyPr/>
          <a:lstStyle/>
          <a:p>
            <a:r>
              <a:rPr lang="en-US" b="1" dirty="0"/>
              <a:t>Project Homekey</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280160" y="1845734"/>
            <a:ext cx="9875520" cy="4088722"/>
          </a:xfrm>
        </p:spPr>
        <p:txBody>
          <a:bodyPr>
            <a:normAutofit/>
          </a:bodyPr>
          <a:lstStyle/>
          <a:p>
            <a:pPr marL="0" marR="0">
              <a:lnSpc>
                <a:spcPct val="107000"/>
              </a:lnSpc>
              <a:spcBef>
                <a:spcPts val="0"/>
              </a:spcBef>
              <a:spcAft>
                <a:spcPts val="800"/>
              </a:spcAft>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Up to $2.2 million of available funding associated with this NOFA may be separately assigned   to support existing operations at the region’s Project Homekey interim housing sites, per the actions of the Sonoma County Board of Supervisors, and the Sonoma County Homeless Coalition Board in Fall 2021 to dedicate a portion of State HHAP and Measure O funds to support operations at local Project Homekey interim housing sites.  </a:t>
            </a:r>
          </a:p>
          <a:p>
            <a:pPr>
              <a:buFont typeface="Wingdings" panose="05000000000000000000" pitchFamily="2" charset="2"/>
              <a:buChar char="§"/>
            </a:pPr>
            <a:endParaRPr lang="en-US" i="1" dirty="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1665261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a:xfrm>
            <a:off x="1097280" y="286603"/>
            <a:ext cx="10058400" cy="900929"/>
          </a:xfrm>
        </p:spPr>
        <p:txBody>
          <a:bodyPr>
            <a:normAutofit/>
          </a:bodyPr>
          <a:lstStyle/>
          <a:p>
            <a:r>
              <a:rPr lang="en-US" b="1" dirty="0"/>
              <a:t>Application Submittals</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978407" y="1737361"/>
            <a:ext cx="10648733" cy="4556562"/>
          </a:xfrm>
        </p:spPr>
        <p:txBody>
          <a:bodyPr>
            <a:normAutofit fontScale="92500" lnSpcReduction="20000"/>
          </a:bodyPr>
          <a:lstStyle/>
          <a:p>
            <a:pPr marL="0" marR="0" indent="0">
              <a:lnSpc>
                <a:spcPct val="107000"/>
              </a:lnSpc>
              <a:spcBef>
                <a:spcPts val="0"/>
              </a:spcBef>
              <a:spcAft>
                <a:spcPts val="1200"/>
              </a:spcAft>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Applicants </a:t>
            </a:r>
            <a:r>
              <a:rPr lang="en-US" sz="2600" b="1" kern="100" dirty="0">
                <a:latin typeface="Calibri" panose="020F0502020204030204" pitchFamily="34" charset="0"/>
                <a:ea typeface="Calibri" panose="020F0502020204030204" pitchFamily="34" charset="0"/>
                <a:cs typeface="Times New Roman" panose="02020603050405020304" pitchFamily="18" charset="0"/>
              </a:rPr>
              <a:t>must submit </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proposals to the Sonoma County Department of Health Services by 5:00 p.m. on January 22, 2024.  </a:t>
            </a:r>
          </a:p>
          <a:p>
            <a:pPr marL="0" marR="0" indent="0">
              <a:lnSpc>
                <a:spcPct val="107000"/>
              </a:lnSpc>
              <a:spcBef>
                <a:spcPts val="0"/>
              </a:spcBef>
              <a:spcAft>
                <a:spcPts val="600"/>
              </a:spcAft>
              <a:buNone/>
            </a:pPr>
            <a:r>
              <a:rPr lang="en-US" sz="2600" kern="100" dirty="0">
                <a:latin typeface="Calibri" panose="020F0502020204030204" pitchFamily="34" charset="0"/>
                <a:ea typeface="Calibri" panose="020F0502020204030204" pitchFamily="34" charset="0"/>
                <a:cs typeface="Times New Roman" panose="02020603050405020304" pitchFamily="18" charset="0"/>
              </a:rPr>
              <a:t>T</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he following list is the application package that is complete:</a:t>
            </a:r>
          </a:p>
          <a:p>
            <a:pPr marL="635508" lvl="1" indent="-342900">
              <a:lnSpc>
                <a:spcPct val="107000"/>
              </a:lnSpc>
              <a:spcBef>
                <a:spcPts val="600"/>
              </a:spcBef>
              <a:spcAft>
                <a:spcPts val="6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completed project application.</a:t>
            </a:r>
          </a:p>
          <a:p>
            <a:pPr marL="635508" lvl="1" indent="-342900">
              <a:lnSpc>
                <a:spcPct val="107000"/>
              </a:lnSpc>
              <a:spcBef>
                <a:spcPts val="600"/>
              </a:spcBef>
              <a:spcAft>
                <a:spcPts val="6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signed cover sheet (by the agency or entity’s Chief Executive Officer or their equivalent). </a:t>
            </a:r>
          </a:p>
          <a:p>
            <a:pPr marL="635508" lvl="1" indent="-342900">
              <a:lnSpc>
                <a:spcPct val="107000"/>
              </a:lnSpc>
              <a:spcBef>
                <a:spcPts val="600"/>
              </a:spcBef>
              <a:spcAft>
                <a:spcPts val="6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completed project budget worksheet that includes all sources of funding that the project or program has received or for which it has applied.</a:t>
            </a:r>
          </a:p>
          <a:p>
            <a:pPr marL="635508" lvl="1" indent="-342900">
              <a:lnSpc>
                <a:spcPct val="107000"/>
              </a:lnSpc>
              <a:spcBef>
                <a:spcPts val="600"/>
              </a:spcBef>
              <a:spcAft>
                <a:spcPts val="6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applicant agency’s most recent financial audit, or financial reports from the most recent two fiscal years if an agency has not had a full audit.</a:t>
            </a:r>
          </a:p>
          <a:p>
            <a:pPr marL="635508" lvl="1" indent="-342900">
              <a:lnSpc>
                <a:spcPct val="107000"/>
              </a:lnSpc>
              <a:spcBef>
                <a:spcPts val="600"/>
              </a:spcBef>
              <a:spcAft>
                <a:spcPts val="60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 completed Agency and Project Questionnaire. </a:t>
            </a:r>
          </a:p>
          <a:p>
            <a:pPr marL="0" indent="0">
              <a:buNone/>
            </a:pPr>
            <a:endParaRPr lang="en-US" dirty="0"/>
          </a:p>
        </p:txBody>
      </p:sp>
    </p:spTree>
    <p:extLst>
      <p:ext uri="{BB962C8B-B14F-4D97-AF65-F5344CB8AC3E}">
        <p14:creationId xmlns:p14="http://schemas.microsoft.com/office/powerpoint/2010/main" val="2990332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p:txBody>
          <a:bodyPr>
            <a:normAutofit/>
          </a:bodyPr>
          <a:lstStyle/>
          <a:p>
            <a:r>
              <a:rPr lang="en-US" b="1" dirty="0"/>
              <a:t>Application Submittals</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978407" y="1737360"/>
            <a:ext cx="10648733" cy="4592187"/>
          </a:xfrm>
        </p:spPr>
        <p:txBody>
          <a:bodyPr>
            <a:normAutofit fontScale="92500" lnSpcReduction="10000"/>
          </a:bodyPr>
          <a:lstStyle/>
          <a:p>
            <a:pPr marL="0" marR="0" indent="0">
              <a:lnSpc>
                <a:spcPct val="107000"/>
              </a:lnSpc>
              <a:spcBef>
                <a:spcPts val="0"/>
              </a:spcBef>
              <a:spcAft>
                <a:spcPts val="6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6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Applicants </a:t>
            </a:r>
            <a:r>
              <a:rPr lang="en-US" sz="2800" kern="100" dirty="0">
                <a:latin typeface="Calibri" panose="020F0502020204030204" pitchFamily="34" charset="0"/>
                <a:ea typeface="Calibri" panose="020F0502020204030204" pitchFamily="34" charset="0"/>
                <a:cs typeface="Times New Roman" panose="02020603050405020304" pitchFamily="18" charset="0"/>
              </a:rPr>
              <a:t>must submit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proposals to the Sonoma County Department of Health Services by 5:00 p.m. on January 22, 2024.  </a:t>
            </a:r>
          </a:p>
          <a:p>
            <a:pPr marL="0" marR="0" indent="0">
              <a:lnSpc>
                <a:spcPct val="107000"/>
              </a:lnSpc>
              <a:spcBef>
                <a:spcPts val="0"/>
              </a:spcBef>
              <a:spcAft>
                <a:spcPts val="600"/>
              </a:spcAft>
              <a:buNone/>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Applications may be submitted electronically to Chuck Mottern, Homeless Funding Coordinator, at </a:t>
            </a:r>
            <a:r>
              <a:rPr lang="en-US" sz="2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Chuck.Mottern@sonoma-county.org</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Applications may also be delivered in person to Sonoma County Department of Health Services, 1450 </a:t>
            </a:r>
            <a:r>
              <a:rPr lang="en-US" sz="2800" kern="100" dirty="0" err="1">
                <a:effectLst/>
                <a:latin typeface="Calibri" panose="020F0502020204030204" pitchFamily="34" charset="0"/>
                <a:ea typeface="Calibri" panose="020F0502020204030204" pitchFamily="34" charset="0"/>
                <a:cs typeface="Times New Roman" panose="02020603050405020304" pitchFamily="18" charset="0"/>
              </a:rPr>
              <a:t>Neotomas</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Avenue, Suite 115, Santa Rosa, CA, Attn: Michael Gause, Ending Homelessness Manager.  </a:t>
            </a:r>
          </a:p>
          <a:p>
            <a:pPr marL="0" indent="0">
              <a:buNone/>
            </a:pPr>
            <a:endParaRPr lang="en-US" dirty="0"/>
          </a:p>
        </p:txBody>
      </p:sp>
    </p:spTree>
    <p:extLst>
      <p:ext uri="{BB962C8B-B14F-4D97-AF65-F5344CB8AC3E}">
        <p14:creationId xmlns:p14="http://schemas.microsoft.com/office/powerpoint/2010/main" val="2138510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est Question and Answer Sites">
            <a:extLst>
              <a:ext uri="{FF2B5EF4-FFF2-40B4-BE49-F238E27FC236}">
                <a16:creationId xmlns:a16="http://schemas.microsoft.com/office/drawing/2014/main" id="{5936A62A-9B2C-416A-B20B-DA1FD1C74F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8410" y="710726"/>
            <a:ext cx="6042585" cy="5279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9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a:xfrm>
            <a:off x="1097280" y="286603"/>
            <a:ext cx="10058400" cy="1065947"/>
          </a:xfrm>
        </p:spPr>
        <p:txBody>
          <a:bodyPr/>
          <a:lstStyle/>
          <a:p>
            <a:r>
              <a:rPr lang="en-US" b="1" dirty="0"/>
              <a:t>Ground Rules and Participation</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097280" y="1737360"/>
            <a:ext cx="10312400" cy="4568190"/>
          </a:xfrm>
        </p:spPr>
        <p:txBody>
          <a:bodyPr>
            <a:normAutofit fontScale="77500" lnSpcReduction="20000"/>
          </a:bodyPr>
          <a:lstStyle/>
          <a:p>
            <a:pPr>
              <a:buFont typeface="Wingdings" panose="05000000000000000000" pitchFamily="2" charset="2"/>
              <a:buChar char="§"/>
            </a:pPr>
            <a:r>
              <a:rPr lang="en-US" sz="3200" dirty="0"/>
              <a:t> Please be mindful of what you say. Hate speech, derogatory remarks, deliberate disruptions, and other forms of behavior designed to intimidate others or incite violence will not be tolerated </a:t>
            </a:r>
          </a:p>
          <a:p>
            <a:pPr>
              <a:buFont typeface="Wingdings" panose="05000000000000000000" pitchFamily="2" charset="2"/>
              <a:buChar char="§"/>
            </a:pPr>
            <a:r>
              <a:rPr lang="en-US" sz="3200" dirty="0"/>
              <a:t> Please change your Zoom identification to show your name and organization, e.g. “Mary Smith, Affordable Housing, Inc”</a:t>
            </a:r>
          </a:p>
          <a:p>
            <a:pPr>
              <a:buFont typeface="Wingdings" panose="05000000000000000000" pitchFamily="2" charset="2"/>
              <a:buChar char="§"/>
            </a:pPr>
            <a:r>
              <a:rPr lang="en-US" sz="3200" dirty="0"/>
              <a:t> Please raise your hand to indicate that you would like to ask a question. If you are calling in, you may do this by pressing *9. The meeting host will unmute you and invite you to speak </a:t>
            </a:r>
          </a:p>
          <a:p>
            <a:pPr>
              <a:buFont typeface="Wingdings" panose="05000000000000000000" pitchFamily="2" charset="2"/>
              <a:buChar char="§"/>
            </a:pPr>
            <a:r>
              <a:rPr lang="en-US" sz="3200" dirty="0"/>
              <a:t> When called to speak, please first state your first and last name and the organization you are representing. For example “Sally Smith of Affordable Housing, Inc. My question is…” </a:t>
            </a:r>
          </a:p>
          <a:p>
            <a:pPr>
              <a:buFont typeface="Wingdings" panose="05000000000000000000" pitchFamily="2" charset="2"/>
              <a:buChar char="§"/>
            </a:pPr>
            <a:r>
              <a:rPr lang="en-US" sz="3200" dirty="0"/>
              <a:t> Please hold questions until the end of the presentation unless it relates to a technical issue (e.g. sound, etc.)</a:t>
            </a:r>
          </a:p>
          <a:p>
            <a:pPr>
              <a:buFont typeface="Wingdings" panose="05000000000000000000" pitchFamily="2" charset="2"/>
              <a:buChar char="§"/>
            </a:pPr>
            <a:endParaRPr lang="en-US" dirty="0"/>
          </a:p>
          <a:p>
            <a:pPr>
              <a:buFont typeface="Wingdings" panose="05000000000000000000" pitchFamily="2" charset="2"/>
              <a:buChar char="§"/>
            </a:pPr>
            <a:endParaRPr lang="en-US" dirty="0">
              <a:solidFill>
                <a:srgbClr val="C00000"/>
              </a:solidFill>
            </a:endParaRPr>
          </a:p>
          <a:p>
            <a:pPr>
              <a:buFont typeface="Wingdings" panose="05000000000000000000" pitchFamily="2" charset="2"/>
              <a:buChar char="§"/>
            </a:pPr>
            <a:endParaRPr lang="en-US" i="1" dirty="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1728287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a:xfrm>
            <a:off x="1097280" y="286604"/>
            <a:ext cx="10058400" cy="1170721"/>
          </a:xfrm>
        </p:spPr>
        <p:txBody>
          <a:bodyPr>
            <a:normAutofit fontScale="90000"/>
          </a:bodyPr>
          <a:lstStyle/>
          <a:p>
            <a:pPr algn="ctr"/>
            <a:r>
              <a:rPr lang="en-US" sz="4800" b="1" dirty="0"/>
              <a:t> FY 2024-2025 NOFA </a:t>
            </a:r>
            <a:br>
              <a:rPr lang="en-US" sz="4800" b="1" dirty="0"/>
            </a:br>
            <a:r>
              <a:rPr lang="en-US" b="1" dirty="0"/>
              <a:t>Technical Assistance Meeting Agenda</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097280" y="1733550"/>
            <a:ext cx="10058400" cy="4667250"/>
          </a:xfrm>
        </p:spPr>
        <p:txBody>
          <a:bodyPr>
            <a:normAutofit fontScale="92500" lnSpcReduction="20000"/>
          </a:bodyPr>
          <a:lstStyle/>
          <a:p>
            <a:pPr>
              <a:buFont typeface="Wingdings" panose="05000000000000000000" pitchFamily="2" charset="2"/>
              <a:buChar char="§"/>
            </a:pPr>
            <a:r>
              <a:rPr lang="en-US" sz="2400" dirty="0"/>
              <a:t> NOFA Timeline</a:t>
            </a:r>
          </a:p>
          <a:p>
            <a:pPr>
              <a:buFont typeface="Wingdings" panose="05000000000000000000" pitchFamily="2" charset="2"/>
              <a:buChar char="§"/>
            </a:pPr>
            <a:r>
              <a:rPr lang="en-US" sz="2400" dirty="0"/>
              <a:t> Eligible Applicants</a:t>
            </a:r>
          </a:p>
          <a:p>
            <a:pPr>
              <a:buFont typeface="Wingdings" panose="05000000000000000000" pitchFamily="2" charset="2"/>
              <a:buChar char="§"/>
            </a:pPr>
            <a:r>
              <a:rPr lang="en-US" sz="2400" dirty="0"/>
              <a:t> New vs Renewing Projects</a:t>
            </a:r>
          </a:p>
          <a:p>
            <a:pPr>
              <a:buFont typeface="Wingdings" panose="05000000000000000000" pitchFamily="2" charset="2"/>
              <a:buChar char="§"/>
            </a:pPr>
            <a:r>
              <a:rPr lang="en-US" sz="2400" dirty="0"/>
              <a:t> Eligible Activities</a:t>
            </a:r>
          </a:p>
          <a:p>
            <a:pPr>
              <a:buFont typeface="Wingdings" panose="05000000000000000000" pitchFamily="2" charset="2"/>
              <a:buChar char="§"/>
            </a:pPr>
            <a:r>
              <a:rPr lang="en-US" sz="2400" dirty="0"/>
              <a:t> Evidenced-Based vs. Promising Practices</a:t>
            </a:r>
          </a:p>
          <a:p>
            <a:pPr>
              <a:buFont typeface="Wingdings" panose="05000000000000000000" pitchFamily="2" charset="2"/>
              <a:buChar char="§"/>
            </a:pPr>
            <a:r>
              <a:rPr lang="en-US" sz="2400" dirty="0"/>
              <a:t> Funding Priorities</a:t>
            </a:r>
          </a:p>
          <a:p>
            <a:pPr>
              <a:buFont typeface="Wingdings" panose="05000000000000000000" pitchFamily="2" charset="2"/>
              <a:buChar char="§"/>
            </a:pPr>
            <a:r>
              <a:rPr lang="en-US" sz="2400" dirty="0"/>
              <a:t> Geographic Considerations</a:t>
            </a:r>
          </a:p>
          <a:p>
            <a:pPr>
              <a:buFont typeface="Wingdings" panose="05000000000000000000" pitchFamily="2" charset="2"/>
              <a:buChar char="§"/>
            </a:pPr>
            <a:r>
              <a:rPr lang="en-US" sz="2400" dirty="0"/>
              <a:t> Application Submission</a:t>
            </a:r>
          </a:p>
          <a:p>
            <a:pPr>
              <a:buFont typeface="Wingdings" panose="05000000000000000000" pitchFamily="2" charset="2"/>
              <a:buChar char="§"/>
            </a:pPr>
            <a:r>
              <a:rPr lang="en-US" sz="2400" dirty="0"/>
              <a:t> Selection Process, Funding Considerations &amp; Scoring</a:t>
            </a:r>
          </a:p>
          <a:p>
            <a:pPr>
              <a:buFont typeface="Wingdings" panose="05000000000000000000" pitchFamily="2" charset="2"/>
              <a:buChar char="§"/>
            </a:pPr>
            <a:r>
              <a:rPr lang="en-US" sz="2400" dirty="0"/>
              <a:t> Funding sources and Regulatory Environment</a:t>
            </a:r>
          </a:p>
          <a:p>
            <a:pPr>
              <a:buFont typeface="Wingdings" panose="05000000000000000000" pitchFamily="2" charset="2"/>
              <a:buChar char="§"/>
            </a:pPr>
            <a:r>
              <a:rPr lang="en-US" sz="2400" dirty="0"/>
              <a:t> Questions</a:t>
            </a:r>
          </a:p>
          <a:p>
            <a:pPr>
              <a:buFont typeface="Wingdings" panose="05000000000000000000" pitchFamily="2" charset="2"/>
              <a:buChar char="§"/>
            </a:pPr>
            <a:endParaRPr lang="en-US" sz="2400" dirty="0"/>
          </a:p>
          <a:p>
            <a:pPr>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556835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36D9-917B-4542-939B-DD232D446163}"/>
              </a:ext>
            </a:extLst>
          </p:cNvPr>
          <p:cNvSpPr>
            <a:spLocks noGrp="1"/>
          </p:cNvSpPr>
          <p:nvPr>
            <p:ph type="title"/>
          </p:nvPr>
        </p:nvSpPr>
        <p:spPr/>
        <p:txBody>
          <a:bodyPr/>
          <a:lstStyle/>
          <a:p>
            <a:r>
              <a:rPr lang="en-US" dirty="0"/>
              <a:t>Acronyms &amp; Terms</a:t>
            </a:r>
          </a:p>
        </p:txBody>
      </p:sp>
      <p:sp>
        <p:nvSpPr>
          <p:cNvPr id="3" name="Content Placeholder 2">
            <a:extLst>
              <a:ext uri="{FF2B5EF4-FFF2-40B4-BE49-F238E27FC236}">
                <a16:creationId xmlns:a16="http://schemas.microsoft.com/office/drawing/2014/main" id="{801CC0B7-1731-49A8-82FD-E911EBAE7E0A}"/>
              </a:ext>
            </a:extLst>
          </p:cNvPr>
          <p:cNvSpPr>
            <a:spLocks noGrp="1"/>
          </p:cNvSpPr>
          <p:nvPr>
            <p:ph idx="1"/>
          </p:nvPr>
        </p:nvSpPr>
        <p:spPr>
          <a:xfrm>
            <a:off x="1097280" y="1845733"/>
            <a:ext cx="10261600" cy="4463627"/>
          </a:xfrm>
        </p:spPr>
        <p:txBody>
          <a:bodyPr>
            <a:normAutofit fontScale="92500" lnSpcReduction="20000"/>
          </a:bodyPr>
          <a:lstStyle/>
          <a:p>
            <a:pPr>
              <a:buFont typeface="Wingdings" panose="05000000000000000000" pitchFamily="2" charset="2"/>
              <a:buChar char="§"/>
            </a:pPr>
            <a:r>
              <a:rPr lang="en-US" sz="2900" dirty="0"/>
              <a:t> NOFA: Notice of Funding Availability (Funding Source)</a:t>
            </a:r>
          </a:p>
          <a:p>
            <a:pPr>
              <a:buFont typeface="Wingdings" panose="05000000000000000000" pitchFamily="2" charset="2"/>
              <a:buChar char="§"/>
            </a:pPr>
            <a:r>
              <a:rPr lang="en-US" sz="2900" dirty="0"/>
              <a:t> HHAP: Homeless Housing Assistance Program (Funding Source)</a:t>
            </a:r>
          </a:p>
          <a:p>
            <a:pPr>
              <a:buFont typeface="Wingdings" panose="05000000000000000000" pitchFamily="2" charset="2"/>
              <a:buChar char="§"/>
            </a:pPr>
            <a:r>
              <a:rPr lang="en-US" sz="2900" dirty="0"/>
              <a:t> Project Homekey:  Subset of HHAP funding</a:t>
            </a:r>
          </a:p>
          <a:p>
            <a:pPr>
              <a:buFont typeface="Wingdings" panose="05000000000000000000" pitchFamily="2" charset="2"/>
              <a:buChar char="§"/>
            </a:pPr>
            <a:r>
              <a:rPr lang="en-US" sz="2900" dirty="0"/>
              <a:t> HHIP:  Homeless Housing Incentive Program</a:t>
            </a:r>
          </a:p>
          <a:p>
            <a:pPr>
              <a:buFont typeface="Wingdings" panose="05000000000000000000" pitchFamily="2" charset="2"/>
              <a:buChar char="§"/>
            </a:pPr>
            <a:r>
              <a:rPr lang="en-US" sz="2900" dirty="0"/>
              <a:t> State ESG – State Emergency Solutions Grant  (Funding Source)</a:t>
            </a:r>
          </a:p>
          <a:p>
            <a:pPr>
              <a:buFont typeface="Wingdings" panose="05000000000000000000" pitchFamily="2" charset="2"/>
              <a:buChar char="§"/>
            </a:pPr>
            <a:r>
              <a:rPr lang="en-US" sz="2900" dirty="0"/>
              <a:t> ESG:  Emergency Solutions Grant (Regulatory Environment)</a:t>
            </a:r>
          </a:p>
          <a:p>
            <a:pPr>
              <a:buFont typeface="Wingdings" panose="05000000000000000000" pitchFamily="2" charset="2"/>
              <a:buChar char="§"/>
            </a:pPr>
            <a:r>
              <a:rPr lang="en-US" sz="2900" dirty="0"/>
              <a:t> HCD:  State Department of Housing and Community Development</a:t>
            </a:r>
          </a:p>
          <a:p>
            <a:pPr>
              <a:buFont typeface="Wingdings" panose="05000000000000000000" pitchFamily="2" charset="2"/>
              <a:buChar char="§"/>
            </a:pPr>
            <a:r>
              <a:rPr lang="en-US" sz="2900" dirty="0"/>
              <a:t> Partnership -  Partnership Health Care </a:t>
            </a:r>
          </a:p>
          <a:p>
            <a:pPr>
              <a:buFont typeface="Wingdings" panose="05000000000000000000" pitchFamily="2" charset="2"/>
              <a:buChar char="§"/>
            </a:pPr>
            <a:r>
              <a:rPr lang="en-US" sz="2900" dirty="0"/>
              <a:t> DHS: Sonoma County Department of Health Services</a:t>
            </a:r>
          </a:p>
          <a:p>
            <a:pPr marL="0" indent="0">
              <a:buNone/>
            </a:pPr>
            <a:endParaRPr lang="en-US" sz="2900" dirty="0"/>
          </a:p>
          <a:p>
            <a:pPr marL="0" indent="0">
              <a:buNone/>
            </a:pPr>
            <a:endParaRPr lang="en-US" dirty="0"/>
          </a:p>
        </p:txBody>
      </p:sp>
    </p:spTree>
    <p:extLst>
      <p:ext uri="{BB962C8B-B14F-4D97-AF65-F5344CB8AC3E}">
        <p14:creationId xmlns:p14="http://schemas.microsoft.com/office/powerpoint/2010/main" val="182592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AD14D-388C-44C4-8E39-DBBA4D5D62E7}"/>
              </a:ext>
            </a:extLst>
          </p:cNvPr>
          <p:cNvSpPr>
            <a:spLocks noGrp="1"/>
          </p:cNvSpPr>
          <p:nvPr>
            <p:ph type="title"/>
          </p:nvPr>
        </p:nvSpPr>
        <p:spPr>
          <a:xfrm>
            <a:off x="1097280" y="286603"/>
            <a:ext cx="9784080" cy="1328837"/>
          </a:xfrm>
        </p:spPr>
        <p:txBody>
          <a:bodyPr>
            <a:normAutofit/>
          </a:bodyPr>
          <a:lstStyle/>
          <a:p>
            <a:r>
              <a:rPr lang="en-US" sz="4400" b="1" dirty="0"/>
              <a:t>FY 2023-2024 - NOFA Timeline</a:t>
            </a:r>
          </a:p>
        </p:txBody>
      </p:sp>
      <p:sp>
        <p:nvSpPr>
          <p:cNvPr id="3" name="Content Placeholder 2">
            <a:extLst>
              <a:ext uri="{FF2B5EF4-FFF2-40B4-BE49-F238E27FC236}">
                <a16:creationId xmlns:a16="http://schemas.microsoft.com/office/drawing/2014/main" id="{ECD0194A-5566-4B43-AC01-B3B0CAE5E647}"/>
              </a:ext>
            </a:extLst>
          </p:cNvPr>
          <p:cNvSpPr>
            <a:spLocks noGrp="1"/>
          </p:cNvSpPr>
          <p:nvPr>
            <p:ph idx="1"/>
          </p:nvPr>
        </p:nvSpPr>
        <p:spPr>
          <a:xfrm>
            <a:off x="1097280" y="1845734"/>
            <a:ext cx="10403840" cy="4393141"/>
          </a:xfrm>
        </p:spPr>
        <p:txBody>
          <a:bodyPr>
            <a:normAutofit/>
          </a:bodyPr>
          <a:lstStyle/>
          <a:p>
            <a:pPr>
              <a:buFont typeface="Wingdings" panose="05000000000000000000" pitchFamily="2" charset="2"/>
              <a:buChar char="§"/>
            </a:pPr>
            <a:r>
              <a:rPr lang="en-US" dirty="0"/>
              <a:t> NOFA Issued –						 </a:t>
            </a:r>
            <a:r>
              <a:rPr lang="en-US" b="1" dirty="0"/>
              <a:t>December 11, 2023</a:t>
            </a:r>
          </a:p>
          <a:p>
            <a:pPr>
              <a:buFont typeface="Wingdings" panose="05000000000000000000" pitchFamily="2" charset="2"/>
              <a:buChar char="§"/>
            </a:pPr>
            <a:r>
              <a:rPr lang="en-US" dirty="0"/>
              <a:t> Bidders Conference – 					 </a:t>
            </a:r>
            <a:r>
              <a:rPr lang="en-US" b="1" dirty="0"/>
              <a:t>December 18, 2023</a:t>
            </a:r>
          </a:p>
          <a:p>
            <a:pPr>
              <a:buFont typeface="Wingdings" panose="05000000000000000000" pitchFamily="2" charset="2"/>
              <a:buChar char="§"/>
            </a:pPr>
            <a:r>
              <a:rPr lang="en-US" dirty="0"/>
              <a:t> Deadline for Written Answers and Questions –  	 	 </a:t>
            </a:r>
            <a:r>
              <a:rPr lang="en-US" b="1" dirty="0"/>
              <a:t>January 2, 2024</a:t>
            </a:r>
          </a:p>
          <a:p>
            <a:pPr>
              <a:buFont typeface="Wingdings" panose="05000000000000000000" pitchFamily="2" charset="2"/>
              <a:buChar char="§"/>
            </a:pPr>
            <a:r>
              <a:rPr lang="en-US" dirty="0"/>
              <a:t> Answers and Clarifications Posted – 		 	 </a:t>
            </a:r>
            <a:r>
              <a:rPr lang="en-US" b="1" dirty="0"/>
              <a:t>January 8, 2024</a:t>
            </a:r>
          </a:p>
          <a:p>
            <a:pPr>
              <a:buFont typeface="Wingdings" panose="05000000000000000000" pitchFamily="2" charset="2"/>
              <a:buChar char="§"/>
            </a:pPr>
            <a:r>
              <a:rPr lang="en-US" dirty="0"/>
              <a:t> Deadline to submit proposals – 			 	 </a:t>
            </a:r>
            <a:r>
              <a:rPr lang="en-US" b="1" dirty="0"/>
              <a:t>January 22, 2024</a:t>
            </a:r>
          </a:p>
          <a:p>
            <a:pPr>
              <a:buFont typeface="Wingdings" panose="05000000000000000000" pitchFamily="2" charset="2"/>
              <a:buChar char="§"/>
            </a:pPr>
            <a:r>
              <a:rPr lang="en-US" dirty="0"/>
              <a:t> Funding &amp; Evaluation Committee Review of Projects – 	 </a:t>
            </a:r>
            <a:r>
              <a:rPr lang="en-US" b="1" dirty="0"/>
              <a:t>February 2024</a:t>
            </a:r>
          </a:p>
          <a:p>
            <a:pPr>
              <a:buFont typeface="Wingdings" panose="05000000000000000000" pitchFamily="2" charset="2"/>
              <a:buChar char="§"/>
            </a:pPr>
            <a:r>
              <a:rPr lang="en-US" b="1" dirty="0"/>
              <a:t> </a:t>
            </a:r>
            <a:r>
              <a:rPr lang="en-US" dirty="0"/>
              <a:t>Final Coalition Board Approval – 				 </a:t>
            </a:r>
            <a:r>
              <a:rPr lang="en-US" b="1" dirty="0"/>
              <a:t>March 2024</a:t>
            </a:r>
          </a:p>
          <a:p>
            <a:pPr>
              <a:buFont typeface="Wingdings" panose="05000000000000000000" pitchFamily="2" charset="2"/>
              <a:buChar char="§"/>
            </a:pPr>
            <a:r>
              <a:rPr lang="en-US" b="1" dirty="0"/>
              <a:t> </a:t>
            </a:r>
            <a:r>
              <a:rPr lang="en-US" dirty="0"/>
              <a:t>Board of Supervisor Approval and Authorization – 		 </a:t>
            </a:r>
            <a:r>
              <a:rPr lang="en-US" b="1" dirty="0"/>
              <a:t>May 2024</a:t>
            </a:r>
          </a:p>
          <a:p>
            <a:pPr>
              <a:buFont typeface="Wingdings" panose="05000000000000000000" pitchFamily="2" charset="2"/>
              <a:buChar char="§"/>
            </a:pPr>
            <a:r>
              <a:rPr lang="en-US" b="1" dirty="0"/>
              <a:t>  </a:t>
            </a:r>
            <a:r>
              <a:rPr lang="en-US" dirty="0"/>
              <a:t>Project Start Date – 					 </a:t>
            </a:r>
            <a:r>
              <a:rPr lang="en-US" b="1" dirty="0"/>
              <a:t>July 1, 2024</a:t>
            </a:r>
          </a:p>
          <a:p>
            <a:pPr lvl="1"/>
            <a:endParaRPr lang="en-US" dirty="0"/>
          </a:p>
          <a:p>
            <a:endParaRPr lang="en-US" dirty="0"/>
          </a:p>
        </p:txBody>
      </p:sp>
      <p:pic>
        <p:nvPicPr>
          <p:cNvPr id="5" name="Picture 4">
            <a:extLst>
              <a:ext uri="{FF2B5EF4-FFF2-40B4-BE49-F238E27FC236}">
                <a16:creationId xmlns:a16="http://schemas.microsoft.com/office/drawing/2014/main" id="{C04F4831-4EC1-D126-C131-25EE98AB753E}"/>
              </a:ext>
            </a:extLst>
          </p:cNvPr>
          <p:cNvPicPr>
            <a:picLocks noChangeAspect="1"/>
          </p:cNvPicPr>
          <p:nvPr/>
        </p:nvPicPr>
        <p:blipFill>
          <a:blip r:embed="rId2"/>
          <a:stretch>
            <a:fillRect/>
          </a:stretch>
        </p:blipFill>
        <p:spPr>
          <a:xfrm>
            <a:off x="3533331" y="2162174"/>
            <a:ext cx="567950" cy="578667"/>
          </a:xfrm>
          <a:prstGeom prst="rect">
            <a:avLst/>
          </a:prstGeom>
        </p:spPr>
      </p:pic>
    </p:spTree>
    <p:extLst>
      <p:ext uri="{BB962C8B-B14F-4D97-AF65-F5344CB8AC3E}">
        <p14:creationId xmlns:p14="http://schemas.microsoft.com/office/powerpoint/2010/main" val="2965292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0"/>
            <a:ext cx="10058400" cy="1450757"/>
          </a:xfrm>
        </p:spPr>
        <p:txBody>
          <a:bodyPr>
            <a:normAutofit/>
          </a:bodyPr>
          <a:lstStyle/>
          <a:p>
            <a:r>
              <a:rPr lang="en-US" sz="4400" b="1" dirty="0"/>
              <a:t>FY 2024-2025 NOFA Goals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1733551"/>
            <a:ext cx="11096305" cy="4761300"/>
          </a:xfrm>
        </p:spPr>
        <p:txBody>
          <a:bodyPr>
            <a:normAutofit/>
          </a:bodyPr>
          <a:lstStyle/>
          <a:p>
            <a:pPr marL="342900" marR="0" lvl="0" indent="-342900">
              <a:lnSpc>
                <a:spcPct val="107000"/>
              </a:lnSpc>
              <a:spcBef>
                <a:spcPts val="0"/>
              </a:spcBef>
              <a:spcAft>
                <a:spcPts val="0"/>
              </a:spcAft>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Advancing the goals and action steps of the 2023-2027 Homelessness Strategic Plan.</a:t>
            </a:r>
          </a:p>
          <a:p>
            <a:pPr marL="342900" marR="0" lvl="0" indent="-342900">
              <a:lnSpc>
                <a:spcPct val="107000"/>
              </a:lnSpc>
              <a:spcBef>
                <a:spcPts val="0"/>
              </a:spcBef>
              <a:spcAft>
                <a:spcPts val="0"/>
              </a:spcAft>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Improving the transparency of funding sources, the decision-making process, and resultant funding awards</a:t>
            </a:r>
          </a:p>
          <a:p>
            <a:pPr marL="342900" marR="0" lvl="0" indent="-342900">
              <a:lnSpc>
                <a:spcPct val="107000"/>
              </a:lnSpc>
              <a:spcBef>
                <a:spcPts val="0"/>
              </a:spcBef>
              <a:spcAft>
                <a:spcPts val="0"/>
              </a:spcAft>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Fully incorporating scoring and performance metrics that are consistent with the Coalition’s, HUD’s, and California ICH/HCD performance goals.</a:t>
            </a:r>
          </a:p>
          <a:p>
            <a:pPr marL="342900" marR="0" lvl="0" indent="-342900">
              <a:lnSpc>
                <a:spcPct val="107000"/>
              </a:lnSpc>
              <a:spcBef>
                <a:spcPts val="0"/>
              </a:spcBef>
              <a:spcAft>
                <a:spcPts val="0"/>
              </a:spcAft>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Embracing strategies and programs that improve housing outcomes for communities overrepresented in homelessness.</a:t>
            </a:r>
          </a:p>
          <a:p>
            <a:pPr marL="342900" marR="0" lvl="0" indent="-342900">
              <a:lnSpc>
                <a:spcPct val="107000"/>
              </a:lnSpc>
              <a:spcBef>
                <a:spcPts val="0"/>
              </a:spcBef>
              <a:spcAft>
                <a:spcPts val="0"/>
              </a:spcAft>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Embracing strategies and programs that involve persons with lived experience in homelessness in all aspects of program design and delivery.   </a:t>
            </a:r>
          </a:p>
          <a:p>
            <a:pPr marL="342900" marR="0" lvl="0" indent="-342900">
              <a:lnSpc>
                <a:spcPct val="107000"/>
              </a:lnSpc>
              <a:spcBef>
                <a:spcPts val="0"/>
              </a:spcBef>
              <a:spcAft>
                <a:spcPts val="0"/>
              </a:spcAft>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Awarding and contracting for funds in a timely manner such that service providers can rely upon awarded funds soon after the new Fiscal Year begins.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Please note that the CoC Board may elect to award multi-year contracts contingent on funding availability.</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mj-lt"/>
              <a:buAutoNum type="arabicPeriod"/>
            </a:pPr>
            <a:r>
              <a:rPr lang="en-US" kern="100" dirty="0">
                <a:effectLst/>
                <a:latin typeface="Calibri" panose="020F0502020204030204" pitchFamily="34" charset="0"/>
                <a:ea typeface="Calibri" panose="020F0502020204030204" pitchFamily="34" charset="0"/>
                <a:cs typeface="Times New Roman" panose="02020603050405020304" pitchFamily="18" charset="0"/>
              </a:rPr>
              <a:t>Strive to include a 10% administrative rate for non-profits (or as close to 10% as possible).  </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71957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0"/>
            <a:ext cx="10058400" cy="1450757"/>
          </a:xfrm>
        </p:spPr>
        <p:txBody>
          <a:bodyPr>
            <a:normAutofit/>
          </a:bodyPr>
          <a:lstStyle/>
          <a:p>
            <a:r>
              <a:rPr lang="en-US" sz="4400" b="1" dirty="0"/>
              <a:t>FY 2024-2025 Funding Priorities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1733551"/>
            <a:ext cx="11096305" cy="4761300"/>
          </a:xfrm>
        </p:spPr>
        <p:txBody>
          <a:bodyPr>
            <a:normAutofit/>
          </a:bodyPr>
          <a:lstStyle/>
          <a:p>
            <a:pPr marL="228600" marR="0">
              <a:lnSpc>
                <a:spcPct val="107000"/>
              </a:lnSpc>
              <a:spcBef>
                <a:spcPts val="0"/>
              </a:spcBef>
              <a:spcAft>
                <a:spcPts val="12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Coalition’s 2023-2027 Homelessness Strategic Plan is the primary guidance document for this NOFA’s funding.  Therefore, this NOFA prioritizes: </a:t>
            </a:r>
          </a:p>
          <a:p>
            <a:pPr marL="635508" lvl="1" indent="-342900">
              <a:lnSpc>
                <a:spcPct val="107000"/>
              </a:lnSpc>
              <a:spcBef>
                <a:spcPts val="600"/>
              </a:spcBef>
              <a:spcAft>
                <a:spcPts val="1200"/>
              </a:spcAft>
              <a:buFont typeface="+mj-lt"/>
              <a:buAutoNum type="arabicPeriod"/>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Interventions that target chronic homelessness.</a:t>
            </a:r>
          </a:p>
          <a:p>
            <a:pPr marL="635508" lvl="1" indent="-342900">
              <a:lnSpc>
                <a:spcPct val="107000"/>
              </a:lnSpc>
              <a:spcBef>
                <a:spcPts val="0"/>
              </a:spcBef>
              <a:spcAft>
                <a:spcPts val="1200"/>
              </a:spcAft>
              <a:buFont typeface="+mj-lt"/>
              <a:buAutoNum type="arabicPeriod"/>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Permanent Supportive Housing (either for supportive services, capital construction, operations, or some combination of these).</a:t>
            </a:r>
          </a:p>
          <a:p>
            <a:pPr marL="635508" lvl="1" indent="-342900">
              <a:lnSpc>
                <a:spcPct val="107000"/>
              </a:lnSpc>
              <a:spcBef>
                <a:spcPts val="0"/>
              </a:spcBef>
              <a:spcAft>
                <a:spcPts val="1200"/>
              </a:spcAft>
              <a:buFont typeface="+mj-lt"/>
              <a:buAutoNum type="arabicPeriod"/>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Improving supportive services for existing projects, including ways to recruit and retain qualified staff and/or lower program case management ratios (to a level of 20:1 for permanent supportive housing interventions and 30:1 for rapid rehousing interventions.  </a:t>
            </a:r>
          </a:p>
          <a:p>
            <a:pPr marL="0" marR="0" lvl="0" indent="0">
              <a:lnSpc>
                <a:spcPct val="107000"/>
              </a:lnSpc>
              <a:spcBef>
                <a:spcPts val="0"/>
              </a:spcBef>
              <a:spcAft>
                <a:spcPts val="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168618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CE215-ABF1-49B9-A045-C47F87E526A1}"/>
              </a:ext>
            </a:extLst>
          </p:cNvPr>
          <p:cNvSpPr>
            <a:spLocks noGrp="1"/>
          </p:cNvSpPr>
          <p:nvPr>
            <p:ph type="title"/>
          </p:nvPr>
        </p:nvSpPr>
        <p:spPr>
          <a:xfrm>
            <a:off x="1097280" y="0"/>
            <a:ext cx="10058400" cy="1450757"/>
          </a:xfrm>
        </p:spPr>
        <p:txBody>
          <a:bodyPr>
            <a:normAutofit/>
          </a:bodyPr>
          <a:lstStyle/>
          <a:p>
            <a:r>
              <a:rPr lang="en-US" sz="4400" b="1" dirty="0"/>
              <a:t>FY 2024-2025 Funding Priorities</a:t>
            </a:r>
          </a:p>
        </p:txBody>
      </p:sp>
      <p:sp>
        <p:nvSpPr>
          <p:cNvPr id="3" name="Content Placeholder 2">
            <a:extLst>
              <a:ext uri="{FF2B5EF4-FFF2-40B4-BE49-F238E27FC236}">
                <a16:creationId xmlns:a16="http://schemas.microsoft.com/office/drawing/2014/main" id="{8EFC2A45-727A-42FC-8E68-62F6F0D516A0}"/>
              </a:ext>
            </a:extLst>
          </p:cNvPr>
          <p:cNvSpPr>
            <a:spLocks noGrp="1"/>
          </p:cNvSpPr>
          <p:nvPr>
            <p:ph idx="1"/>
          </p:nvPr>
        </p:nvSpPr>
        <p:spPr>
          <a:xfrm>
            <a:off x="547847" y="1733551"/>
            <a:ext cx="11096305" cy="4761300"/>
          </a:xfrm>
        </p:spPr>
        <p:txBody>
          <a:bodyPr>
            <a:normAutofit fontScale="92500"/>
          </a:bodyPr>
          <a:lstStyle/>
          <a:p>
            <a:pPr marL="228600" marR="0">
              <a:lnSpc>
                <a:spcPct val="107000"/>
              </a:lnSpc>
              <a:spcBef>
                <a:spcPts val="0"/>
              </a:spcBef>
              <a:spcAft>
                <a:spcPts val="800"/>
              </a:spcAft>
            </a:pP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The Coalition’s 2023-2027 Homelessness Strategic Plan is the primary guidance document for this NOFA’s funding.  Therefore, this NOFA prioritizes: </a:t>
            </a:r>
          </a:p>
          <a:p>
            <a:pPr marL="749808" marR="0" lvl="1" indent="-457200">
              <a:lnSpc>
                <a:spcPct val="107000"/>
              </a:lnSpc>
              <a:spcBef>
                <a:spcPts val="0"/>
              </a:spcBef>
              <a:spcAft>
                <a:spcPts val="1200"/>
              </a:spcAft>
              <a:buFont typeface="+mj-lt"/>
              <a:buAutoNum type="arabicPeriod" startAt="4"/>
            </a:pPr>
            <a:r>
              <a:rPr lang="en-US" sz="2200" kern="100" dirty="0">
                <a:latin typeface="Calibri" panose="020F0502020204030204" pitchFamily="34" charset="0"/>
                <a:cs typeface="Times New Roman" panose="02020603050405020304" pitchFamily="18" charset="0"/>
              </a:rPr>
              <a:t>Geographic gap-filling projects, such as street outreach and interim housing/emergency shelter.  Attachment 4 lists the inventory of emergency shelter beds in Sonoma County by region, including shelters/interim housing that are county-wide and those that limit access to specific regions.</a:t>
            </a:r>
          </a:p>
          <a:p>
            <a:pPr marL="749808" marR="0" lvl="1" indent="-457200">
              <a:lnSpc>
                <a:spcPct val="107000"/>
              </a:lnSpc>
              <a:spcBef>
                <a:spcPts val="0"/>
              </a:spcBef>
              <a:spcAft>
                <a:spcPts val="1200"/>
              </a:spcAft>
              <a:buFont typeface="+mj-lt"/>
              <a:buAutoNum type="arabicPeriod" startAt="4"/>
            </a:pPr>
            <a:r>
              <a:rPr lang="en-US" sz="2200" kern="100" dirty="0">
                <a:latin typeface="Calibri" panose="020F0502020204030204" pitchFamily="34" charset="0"/>
                <a:cs typeface="Times New Roman" panose="02020603050405020304" pitchFamily="18" charset="0"/>
              </a:rPr>
              <a:t>Subregional Street Outreach models that also incorporate best practices in housing-focused street outreach.</a:t>
            </a:r>
          </a:p>
          <a:p>
            <a:pPr marL="749808" marR="0" lvl="1" indent="-457200">
              <a:lnSpc>
                <a:spcPct val="107000"/>
              </a:lnSpc>
              <a:spcBef>
                <a:spcPts val="0"/>
              </a:spcBef>
              <a:spcAft>
                <a:spcPts val="1200"/>
              </a:spcAft>
              <a:buFont typeface="+mj-lt"/>
              <a:buAutoNum type="arabicPeriod" startAt="4"/>
            </a:pPr>
            <a:r>
              <a:rPr lang="en-US" sz="2200" kern="100" dirty="0">
                <a:latin typeface="Calibri" panose="020F0502020204030204" pitchFamily="34" charset="0"/>
                <a:cs typeface="Times New Roman" panose="02020603050405020304" pitchFamily="18" charset="0"/>
              </a:rPr>
              <a:t>Programs and projects that address racial disproportionality in Sonoma County’s homelessness population and that attempt to achieve equitable provision of services and outcomes for Black, Native and Indigenous residents.</a:t>
            </a:r>
          </a:p>
          <a:p>
            <a:pPr marL="749808" marR="0" lvl="1" indent="-457200">
              <a:lnSpc>
                <a:spcPct val="107000"/>
              </a:lnSpc>
              <a:spcBef>
                <a:spcPts val="0"/>
              </a:spcBef>
              <a:spcAft>
                <a:spcPts val="1200"/>
              </a:spcAft>
              <a:buFont typeface="+mj-lt"/>
              <a:buAutoNum type="arabicPeriod" startAt="4"/>
            </a:pPr>
            <a:r>
              <a:rPr lang="en-US" sz="2200" kern="100" dirty="0">
                <a:latin typeface="Calibri" panose="020F0502020204030204" pitchFamily="34" charset="0"/>
                <a:cs typeface="Times New Roman" panose="02020603050405020304" pitchFamily="18" charset="0"/>
              </a:rPr>
              <a:t> Evidence-based programs that are housing-focused and that include clear pathways to permanent housing.  </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10481889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
  <TotalTime>9811</TotalTime>
  <Words>2661</Words>
  <Application>Microsoft Office PowerPoint</Application>
  <PresentationFormat>Widescreen</PresentationFormat>
  <Paragraphs>222</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Symbol</vt:lpstr>
      <vt:lpstr>Wingdings</vt:lpstr>
      <vt:lpstr>Retrospect</vt:lpstr>
      <vt:lpstr>Homelessness Services Notice of Funding Availability (NOFA) Technical Assistance Workshop FY 2024-2025 Funding Cycle</vt:lpstr>
      <vt:lpstr>Welcome and Introductions</vt:lpstr>
      <vt:lpstr>Ground Rules and Participation</vt:lpstr>
      <vt:lpstr> FY 2024-2025 NOFA  Technical Assistance Meeting Agenda</vt:lpstr>
      <vt:lpstr>Acronyms &amp; Terms</vt:lpstr>
      <vt:lpstr>FY 2023-2024 - NOFA Timeline</vt:lpstr>
      <vt:lpstr>FY 2024-2025 NOFA Goals</vt:lpstr>
      <vt:lpstr>FY 2024-2025 Funding Priorities</vt:lpstr>
      <vt:lpstr>FY 2024-2025 Funding Priorities</vt:lpstr>
      <vt:lpstr>FY 2024-2025 Funding Priorities</vt:lpstr>
      <vt:lpstr>FY 2024-2025 Funding Priorities</vt:lpstr>
      <vt:lpstr>FY 2024-2025 Funding Priorities</vt:lpstr>
      <vt:lpstr>FY 2024-2025 Funding Priorities</vt:lpstr>
      <vt:lpstr>FY 2024-2025 Funding Priorities</vt:lpstr>
      <vt:lpstr>Eligible Activities</vt:lpstr>
      <vt:lpstr>New and Renewing Projects</vt:lpstr>
      <vt:lpstr>Eligible Applicants</vt:lpstr>
      <vt:lpstr>Evidence-Based vs. Promising Practices</vt:lpstr>
      <vt:lpstr>Evidence-Based vs. Promising Practices</vt:lpstr>
      <vt:lpstr>Geographic Considerations</vt:lpstr>
      <vt:lpstr>State Emergency Solutions Grant(State ESG)</vt:lpstr>
      <vt:lpstr>State Emergency Solutions Grant  Eligible Activities</vt:lpstr>
      <vt:lpstr>What is an “Urban County”</vt:lpstr>
      <vt:lpstr>Project Homekey</vt:lpstr>
      <vt:lpstr>Application Submittals</vt:lpstr>
      <vt:lpstr>Application Submittals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CDBG, HOME, CDBG-CV Technical Assistance Workshop FY 2022-2023 Funding</dc:title>
  <dc:creator>Rhonda Coffman</dc:creator>
  <cp:lastModifiedBy>Chuck Mottern</cp:lastModifiedBy>
  <cp:revision>128</cp:revision>
  <dcterms:created xsi:type="dcterms:W3CDTF">2022-01-06T20:00:17Z</dcterms:created>
  <dcterms:modified xsi:type="dcterms:W3CDTF">2023-12-12T22:33:50Z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-72060053</vt:i4>
  </property>
  <property fmtid="{D5CDD505-2E9C-101B-9397-08002B2CF9AE}" pid="3" name="_NewReviewCycle">
    <vt:lpwstr/>
  </property>
  <property fmtid="{D5CDD505-2E9C-101B-9397-08002B2CF9AE}" pid="4" name="_EmailSubject">
    <vt:lpwstr>PPT</vt:lpwstr>
  </property>
  <property fmtid="{D5CDD505-2E9C-101B-9397-08002B2CF9AE}" pid="5" name="_AuthorEmail">
    <vt:lpwstr>Veronica.Ortiz-DeAnda@sonoma-county.org</vt:lpwstr>
  </property>
  <property fmtid="{D5CDD505-2E9C-101B-9397-08002B2CF9AE}" pid="6" name="_AuthorEmailDisplayName">
    <vt:lpwstr>Veronica Ortiz-De Anda</vt:lpwstr>
  </property>
</Properties>
</file>